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36" r:id="rId3"/>
    <p:sldId id="343" r:id="rId4"/>
    <p:sldId id="345" r:id="rId5"/>
    <p:sldId id="346" r:id="rId6"/>
    <p:sldId id="588" r:id="rId7"/>
    <p:sldId id="344" r:id="rId8"/>
    <p:sldId id="352" r:id="rId9"/>
    <p:sldId id="353" r:id="rId10"/>
    <p:sldId id="589" r:id="rId11"/>
    <p:sldId id="354" r:id="rId12"/>
    <p:sldId id="580" r:id="rId13"/>
    <p:sldId id="581" r:id="rId14"/>
    <p:sldId id="356" r:id="rId15"/>
    <p:sldId id="357" r:id="rId16"/>
    <p:sldId id="358" r:id="rId17"/>
    <p:sldId id="590" r:id="rId18"/>
    <p:sldId id="591" r:id="rId19"/>
    <p:sldId id="59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52CC2"/>
    <a:srgbClr val="00C201"/>
    <a:srgbClr val="DDD203"/>
    <a:srgbClr val="00F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1484"/>
  </p:normalViewPr>
  <p:slideViewPr>
    <p:cSldViewPr snapToGrid="0" snapToObjects="1">
      <p:cViewPr varScale="1">
        <p:scale>
          <a:sx n="111" d="100"/>
          <a:sy n="111" d="100"/>
        </p:scale>
        <p:origin x="148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6" Type="http://schemas.openxmlformats.org/officeDocument/2006/relationships/image" Target="../media/image1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C0E-6832-074D-BBD9-5F4E4085A201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24DA-5233-E047-818D-2F715EAA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DEA3-5ADD-1946-B2F9-982EF2A509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1C67F151-9796-B647-855C-547724A3A5B7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5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98749EFF-D9D5-0B49-80C1-20CF756763E2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3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98749EFF-D9D5-0B49-80C1-20CF756763E2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ple Chancery" panose="03020702040506060504" pitchFamily="66" charset="-79"/>
                <a:cs typeface="Apple Chancery" panose="03020702040506060504" pitchFamily="66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76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FF0000"/>
          </a:solidFill>
          <a:latin typeface="Apple Chancery" panose="03020702040506060504" pitchFamily="66" charset="-79"/>
          <a:ea typeface="+mj-ea"/>
          <a:cs typeface="Apple Chancery" panose="03020702040506060504" pitchFamily="66" charset="-79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5.emf"/><Relationship Id="rId18" Type="http://schemas.openxmlformats.org/officeDocument/2006/relationships/oleObject" Target="../embeddings/oleObject30.bin"/><Relationship Id="rId26" Type="http://schemas.openxmlformats.org/officeDocument/2006/relationships/oleObject" Target="../embeddings/oleObject35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8.emf"/><Relationship Id="rId7" Type="http://schemas.openxmlformats.org/officeDocument/2006/relationships/image" Target="../media/image22.e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27.emf"/><Relationship Id="rId25" Type="http://schemas.openxmlformats.org/officeDocument/2006/relationships/image" Target="../media/image30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4.e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23" Type="http://schemas.openxmlformats.org/officeDocument/2006/relationships/image" Target="../media/image29.emf"/><Relationship Id="rId10" Type="http://schemas.openxmlformats.org/officeDocument/2006/relationships/oleObject" Target="../embeddings/oleObject26.bin"/><Relationship Id="rId19" Type="http://schemas.openxmlformats.org/officeDocument/2006/relationships/oleObject" Target="../embeddings/oleObject31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3.e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NULL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42.bin"/><Relationship Id="rId15" Type="http://schemas.openxmlformats.org/officeDocument/2006/relationships/image" Target="NULL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37.png"/><Relationship Id="rId9" Type="http://schemas.openxmlformats.org/officeDocument/2006/relationships/image" Target="../media/image39.pn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47.bin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14.png"/><Relationship Id="rId3" Type="http://schemas.openxmlformats.org/officeDocument/2006/relationships/oleObject" Target="../embeddings/oleObject50.bin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5.bin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8.bin"/><Relationship Id="rId20" Type="http://schemas.openxmlformats.org/officeDocument/2006/relationships/image" Target="../media/image49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png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47.png"/><Relationship Id="rId10" Type="http://schemas.openxmlformats.org/officeDocument/2006/relationships/oleObject" Target="../embeddings/oleObject54.bin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43.png"/><Relationship Id="rId9" Type="http://schemas.openxmlformats.org/officeDocument/2006/relationships/image" Target="../media/image45.png"/><Relationship Id="rId14" Type="http://schemas.openxmlformats.org/officeDocument/2006/relationships/oleObject" Target="../embeddings/oleObject57.bin"/><Relationship Id="rId22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2.e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e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emf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6.emf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8.emf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.emf"/><Relationship Id="rId2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announcements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A7CF76CA-B660-2541-8829-4A7358B13809}"/>
              </a:ext>
            </a:extLst>
          </p:cNvPr>
          <p:cNvSpPr txBox="1">
            <a:spLocks/>
          </p:cNvSpPr>
          <p:nvPr/>
        </p:nvSpPr>
        <p:spPr bwMode="auto">
          <a:xfrm>
            <a:off x="352205" y="1754819"/>
            <a:ext cx="5996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This section is on ENERGY</a:t>
            </a:r>
            <a:endParaRPr lang="en-US" altLang="en-US" sz="20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28102-0576-F949-BF69-A6A37699AA93}"/>
              </a:ext>
            </a:extLst>
          </p:cNvPr>
          <p:cNvSpPr txBox="1"/>
          <p:nvPr/>
        </p:nvSpPr>
        <p:spPr>
          <a:xfrm>
            <a:off x="8472668" y="6296628"/>
            <a:ext cx="474562" cy="2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1.) </a:t>
            </a:r>
          </a:p>
        </p:txBody>
      </p:sp>
    </p:spTree>
    <p:extLst>
      <p:ext uri="{BB962C8B-B14F-4D97-AF65-F5344CB8AC3E}">
        <p14:creationId xmlns:p14="http://schemas.microsoft.com/office/powerpoint/2010/main" val="390572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4550" y="261486"/>
            <a:ext cx="68720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Note that 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we could have taken the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“fixed point, instantaneous pure rotation” perspective 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with this problem and, with the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Parallel Axis Theorem 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(                                                      written the </a:t>
            </a:r>
            <a:r>
              <a:rPr lang="en-US" sz="2000" i="1" dirty="0">
                <a:solidFill>
                  <a:srgbClr val="FF0000"/>
                </a:solidFill>
                <a:latin typeface="+mj-lt"/>
                <a:ea typeface="Palatino Linotype" charset="0"/>
                <a:cs typeface="Palatino Linotype" charset="0"/>
              </a:rPr>
              <a:t>kinetic energy 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relationship thinking of the ball as though it was executing a pure rotation (instantaneously) about its contact point.  That equation would have looked like: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5AAB88-A45C-8046-B380-A5E9519FAC60}"/>
              </a:ext>
            </a:extLst>
          </p:cNvPr>
          <p:cNvGrpSpPr/>
          <p:nvPr/>
        </p:nvGrpSpPr>
        <p:grpSpPr>
          <a:xfrm>
            <a:off x="6692636" y="847437"/>
            <a:ext cx="2197180" cy="1278162"/>
            <a:chOff x="5979159" y="1294350"/>
            <a:chExt cx="3020385" cy="1757044"/>
          </a:xfrm>
        </p:grpSpPr>
        <p:grpSp>
          <p:nvGrpSpPr>
            <p:cNvPr id="4" name="Group 11"/>
            <p:cNvGrpSpPr>
              <a:grpSpLocks noChangeAspect="1"/>
            </p:cNvGrpSpPr>
            <p:nvPr/>
          </p:nvGrpSpPr>
          <p:grpSpPr bwMode="auto">
            <a:xfrm>
              <a:off x="5979159" y="1294350"/>
              <a:ext cx="3020385" cy="1435100"/>
              <a:chOff x="1248" y="2016"/>
              <a:chExt cx="4344" cy="2064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 rot="-1821284">
                <a:off x="1248" y="2832"/>
                <a:ext cx="4344" cy="128"/>
              </a:xfrm>
              <a:prstGeom prst="rect">
                <a:avLst/>
              </a:prstGeom>
              <a:solidFill>
                <a:srgbClr val="FF1C4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marL="37931725" indent="-37474525"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" name="Line 3"/>
              <p:cNvSpPr>
                <a:spLocks noChangeShapeType="1"/>
              </p:cNvSpPr>
              <p:nvPr/>
            </p:nvSpPr>
            <p:spPr bwMode="auto">
              <a:xfrm>
                <a:off x="1712" y="4072"/>
                <a:ext cx="315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272" cy="280"/>
              </a:xfrm>
              <a:prstGeom prst="ellipse">
                <a:avLst/>
              </a:prstGeom>
              <a:solidFill>
                <a:schemeClr val="accent1">
                  <a:alpha val="49803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marL="37931725" indent="-37474525"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" name="Arc 7"/>
              <p:cNvSpPr>
                <a:spLocks/>
              </p:cNvSpPr>
              <p:nvPr/>
            </p:nvSpPr>
            <p:spPr bwMode="auto">
              <a:xfrm>
                <a:off x="1968" y="3840"/>
                <a:ext cx="240" cy="240"/>
              </a:xfrm>
              <a:custGeom>
                <a:avLst/>
                <a:gdLst>
                  <a:gd name="T0" fmla="*/ 0 w 21600"/>
                  <a:gd name="T1" fmla="*/ 0 h 21600"/>
                  <a:gd name="T2" fmla="*/ 240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marL="37931725" indent="-37474525"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aphicFrame>
            <p:nvGraphicFramePr>
              <p:cNvPr id="9" name="Object 3"/>
              <p:cNvGraphicFramePr>
                <a:graphicFrameLocks noChangeAspect="1"/>
              </p:cNvGraphicFramePr>
              <p:nvPr/>
            </p:nvGraphicFramePr>
            <p:xfrm>
              <a:off x="2208" y="3696"/>
              <a:ext cx="211" cy="2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98" name="Equation" r:id="rId3" imgW="127000" imgH="177800" progId="Equation.DSMT4">
                      <p:embed/>
                    </p:oleObj>
                  </mc:Choice>
                  <mc:Fallback>
                    <p:oleObj name="Equation" r:id="rId3" imgW="127000" imgH="177800" progId="Equation.DSMT4">
                      <p:embed/>
                      <p:pic>
                        <p:nvPicPr>
                          <p:cNvPr id="9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8" y="3696"/>
                            <a:ext cx="211" cy="2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" name="TextBox 13"/>
            <p:cNvSpPr txBox="1"/>
            <p:nvPr/>
          </p:nvSpPr>
          <p:spPr>
            <a:xfrm>
              <a:off x="7371335" y="2743617"/>
              <a:ext cx="1409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alatino Linotype" charset="0"/>
                  <a:ea typeface="Palatino Linotype" charset="0"/>
                  <a:cs typeface="Palatino Linotype" charset="0"/>
                </a:rPr>
                <a:t>h=0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8069146" y="1404392"/>
              <a:ext cx="0" cy="12765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069146" y="1955699"/>
              <a:ext cx="5943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Palatino Linotype" charset="0"/>
                  <a:ea typeface="Palatino Linotype" charset="0"/>
                  <a:cs typeface="Palatino Linotype" charset="0"/>
                </a:rPr>
                <a:t>h</a:t>
              </a:r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CBBDB65-19CE-6A4A-8CA4-23A6350A7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860687"/>
              </p:ext>
            </p:extLst>
          </p:nvPr>
        </p:nvGraphicFramePr>
        <p:xfrm>
          <a:off x="1709103" y="2551549"/>
          <a:ext cx="5029200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r:id="rId5" imgW="3238500" imgH="2032000" progId="Equation.DSMT4">
                  <p:embed/>
                </p:oleObj>
              </mc:Choice>
              <mc:Fallback>
                <p:oleObj r:id="rId5" imgW="3238500" imgH="20320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BBDB65-19CE-6A4A-8CA4-23A6350A7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9103" y="2551549"/>
                        <a:ext cx="5029200" cy="315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FF24AAC-87B7-6E43-8E0B-1CD6DE566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327208"/>
              </p:ext>
            </p:extLst>
          </p:nvPr>
        </p:nvGraphicFramePr>
        <p:xfrm>
          <a:off x="3504311" y="941388"/>
          <a:ext cx="3333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r:id="rId7" imgW="2146300" imgH="342900" progId="Equation.DSMT4">
                  <p:embed/>
                </p:oleObj>
              </mc:Choice>
              <mc:Fallback>
                <p:oleObj r:id="rId7" imgW="2146300" imgH="3429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BBDB65-19CE-6A4A-8CA4-23A6350A7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04311" y="941388"/>
                        <a:ext cx="33337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3177420-F949-AE40-8B76-F1522773A35D}"/>
              </a:ext>
            </a:extLst>
          </p:cNvPr>
          <p:cNvSpPr txBox="1"/>
          <p:nvPr/>
        </p:nvSpPr>
        <p:spPr>
          <a:xfrm>
            <a:off x="241309" y="5829300"/>
            <a:ext cx="8661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Even though it’s the same, the reasonable way to approach this is from the center of mass perspective!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FE76D-75EA-F24C-BB92-19F494101B98}"/>
              </a:ext>
            </a:extLst>
          </p:cNvPr>
          <p:cNvSpPr txBox="1"/>
          <p:nvPr/>
        </p:nvSpPr>
        <p:spPr>
          <a:xfrm>
            <a:off x="8472668" y="6296628"/>
            <a:ext cx="474562" cy="2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10.) </a:t>
            </a:r>
          </a:p>
        </p:txBody>
      </p:sp>
    </p:spTree>
    <p:extLst>
      <p:ext uri="{BB962C8B-B14F-4D97-AF65-F5344CB8AC3E}">
        <p14:creationId xmlns:p14="http://schemas.microsoft.com/office/powerpoint/2010/main" val="146515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0100" y="234566"/>
            <a:ext cx="7543800" cy="864863"/>
          </a:xfrm>
        </p:spPr>
        <p:txBody>
          <a:bodyPr>
            <a:normAutofit/>
          </a:bodyPr>
          <a:lstStyle/>
          <a:p>
            <a:r>
              <a:rPr lang="en-US" dirty="0"/>
              <a:t>Block sliding down ramp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478" y="1347447"/>
            <a:ext cx="567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How does this 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compare to a non-rolling object: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8700" y="1483413"/>
            <a:ext cx="264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charset="0"/>
                <a:ea typeface="Palatino Linotype" charset="0"/>
                <a:cs typeface="Palatino Linotype" charset="0"/>
              </a:rPr>
              <a:t>From previous slide, v</a:t>
            </a:r>
            <a:r>
              <a:rPr lang="en-US" sz="1600" baseline="-25000" dirty="0">
                <a:latin typeface="Palatino Linotype" charset="0"/>
                <a:ea typeface="Palatino Linotype" charset="0"/>
                <a:cs typeface="Palatino Linotype" charset="0"/>
              </a:rPr>
              <a:t>1</a:t>
            </a:r>
            <a:r>
              <a:rPr lang="en-US" sz="1600" dirty="0">
                <a:latin typeface="Palatino Linotype" charset="0"/>
                <a:ea typeface="Palatino Linotype" charset="0"/>
                <a:cs typeface="Palatino Linotype" charset="0"/>
              </a:rPr>
              <a:t> with rotation: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08700" y="1483413"/>
            <a:ext cx="2463800" cy="1817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6478" y="4951373"/>
            <a:ext cx="8442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Notice that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when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an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object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is </a:t>
            </a:r>
            <a:r>
              <a:rPr lang="en-US" sz="2000" i="1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rotating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</a:t>
            </a:r>
            <a:r>
              <a:rPr lang="en-US" sz="2000" dirty="0">
                <a:solidFill>
                  <a:srgbClr val="00C201"/>
                </a:solidFill>
                <a:latin typeface="+mj-lt"/>
                <a:ea typeface="Palatino Linotype" charset="0"/>
                <a:cs typeface="Palatino Linotype" charset="0"/>
              </a:rPr>
              <a:t>as well as </a:t>
            </a:r>
            <a:r>
              <a:rPr lang="en-US" sz="2000" i="1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translating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, its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total (kinetic) energy is split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between the two modes of motion.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How much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Palatino Linotype" charset="0"/>
                <a:cs typeface="Palatino Linotype" charset="0"/>
              </a:rPr>
              <a:t>rotational KE 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there is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compared to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Palatino Linotype" charset="0"/>
                <a:cs typeface="Palatino Linotype" charset="0"/>
              </a:rPr>
              <a:t>translational KE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 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will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depend on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the </a:t>
            </a:r>
            <a:r>
              <a:rPr lang="en-US" sz="2000" i="1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moment of inertia 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of the object.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11F58FA-96CC-8944-BAF7-D2F4B398C1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75331"/>
              </p:ext>
            </p:extLst>
          </p:nvPr>
        </p:nvGraphicFramePr>
        <p:xfrm>
          <a:off x="1201547" y="2166048"/>
          <a:ext cx="4284853" cy="215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r:id="rId3" imgW="2628900" imgH="1320800" progId="Equation.DSMT4">
                  <p:embed/>
                </p:oleObj>
              </mc:Choice>
              <mc:Fallback>
                <p:oleObj r:id="rId3" imgW="2628900" imgH="1320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BBDB65-19CE-6A4A-8CA4-23A6350A7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547" y="2166048"/>
                        <a:ext cx="4284853" cy="215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E33DD9E-6014-9B4E-A8D4-E80D907484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783839"/>
              </p:ext>
            </p:extLst>
          </p:nvPr>
        </p:nvGraphicFramePr>
        <p:xfrm>
          <a:off x="6244527" y="2068188"/>
          <a:ext cx="19875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r:id="rId5" imgW="1219200" imgH="533400" progId="Equation.DSMT4">
                  <p:embed/>
                </p:oleObj>
              </mc:Choice>
              <mc:Fallback>
                <p:oleObj r:id="rId5" imgW="1219200" imgH="533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11F58FA-96CC-8944-BAF7-D2F4B398C1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4527" y="2068188"/>
                        <a:ext cx="1987550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9C2A3AF-A32B-6049-8BF8-F4283657C056}"/>
              </a:ext>
            </a:extLst>
          </p:cNvPr>
          <p:cNvSpPr txBox="1"/>
          <p:nvPr/>
        </p:nvSpPr>
        <p:spPr>
          <a:xfrm>
            <a:off x="8472668" y="6296628"/>
            <a:ext cx="474562" cy="2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11.) </a:t>
            </a:r>
          </a:p>
        </p:txBody>
      </p:sp>
    </p:spTree>
    <p:extLst>
      <p:ext uri="{BB962C8B-B14F-4D97-AF65-F5344CB8AC3E}">
        <p14:creationId xmlns:p14="http://schemas.microsoft.com/office/powerpoint/2010/main" val="28656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3" name="Text Box 2"/>
          <p:cNvSpPr txBox="1">
            <a:spLocks/>
          </p:cNvSpPr>
          <p:nvPr/>
        </p:nvSpPr>
        <p:spPr bwMode="auto">
          <a:xfrm>
            <a:off x="274320" y="256202"/>
            <a:ext cx="5292090" cy="205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11: So let’s go back </a:t>
            </a:r>
            <a:r>
              <a:rPr lang="en-US" sz="2000" dirty="0">
                <a:latin typeface="Times New Roman"/>
                <a:cs typeface="Times New Roman"/>
              </a:rPr>
              <a:t>to the swinging beam of length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dirty="0">
                <a:latin typeface="Times New Roman"/>
                <a:cs typeface="Times New Roman"/>
              </a:rPr>
              <a:t> pinned at an angle    a quarter of the way up the beam (i.e.,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at L/4</a:t>
            </a:r>
            <a:r>
              <a:rPr lang="en-US" sz="2000" dirty="0">
                <a:latin typeface="Times New Roman"/>
                <a:cs typeface="Times New Roman"/>
              </a:rPr>
              <a:t>).  The cable is cut and the beam swings down.  What is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velocity</a:t>
            </a:r>
            <a:r>
              <a:rPr lang="en-US" sz="2000" dirty="0">
                <a:latin typeface="Times New Roman"/>
                <a:cs typeface="Times New Roman"/>
              </a:rPr>
              <a:t> of it’s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center of mass </a:t>
            </a:r>
            <a:r>
              <a:rPr lang="en-US" sz="2000" dirty="0">
                <a:latin typeface="Times New Roman"/>
                <a:cs typeface="Times New Roman"/>
              </a:rPr>
              <a:t>as it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passes through its lowest point</a:t>
            </a:r>
            <a:r>
              <a:rPr lang="en-US" sz="2000" dirty="0">
                <a:latin typeface="Times New Roman"/>
                <a:cs typeface="Times New Roman"/>
              </a:rPr>
              <a:t>.  We know:</a:t>
            </a:r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1114425" y="2295525"/>
          <a:ext cx="32893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" name="Equation" r:id="rId4" imgW="2070100" imgH="393700" progId="Equation.DSMT4">
                  <p:embed/>
                </p:oleObj>
              </mc:Choice>
              <mc:Fallback>
                <p:oleObj name="Equation" r:id="rId4" imgW="2070100" imgH="393700" progId="Equation.DSMT4">
                  <p:embed/>
                  <p:pic>
                    <p:nvPicPr>
                      <p:cNvPr id="137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2295525"/>
                        <a:ext cx="32893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5" name="Text Box 5"/>
          <p:cNvSpPr txBox="1">
            <a:spLocks/>
          </p:cNvSpPr>
          <p:nvPr/>
        </p:nvSpPr>
        <p:spPr bwMode="auto">
          <a:xfrm>
            <a:off x="264517" y="4612655"/>
            <a:ext cx="5726614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In this case, </a:t>
            </a:r>
            <a:r>
              <a:rPr lang="en-US" sz="2000" dirty="0">
                <a:latin typeface="Times New Roman"/>
                <a:cs typeface="Times New Roman"/>
              </a:rPr>
              <a:t>the object is rotating about the pin, so it makes sense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evaluate</a:t>
            </a:r>
            <a:r>
              <a:rPr lang="en-US" sz="2000" dirty="0">
                <a:latin typeface="Times New Roman"/>
                <a:cs typeface="Times New Roman"/>
              </a:rPr>
              <a:t> its motion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relative to the fixed axis at the pin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Tracking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center of mass drop </a:t>
            </a:r>
            <a:r>
              <a:rPr lang="en-US" sz="2000" dirty="0">
                <a:latin typeface="Times New Roman"/>
                <a:cs typeface="Times New Roman"/>
              </a:rPr>
              <a:t>for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potential energy positions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(see sketch)</a:t>
            </a:r>
            <a:r>
              <a:rPr lang="en-US" sz="2000" dirty="0">
                <a:latin typeface="Times New Roman"/>
                <a:cs typeface="Times New Roman"/>
              </a:rPr>
              <a:t>, we can write:</a:t>
            </a:r>
          </a:p>
        </p:txBody>
      </p:sp>
      <p:sp>
        <p:nvSpPr>
          <p:cNvPr id="137234" name="Line 16"/>
          <p:cNvSpPr>
            <a:spLocks noChangeShapeType="1"/>
          </p:cNvSpPr>
          <p:nvPr/>
        </p:nvSpPr>
        <p:spPr bwMode="auto">
          <a:xfrm flipH="1" flipV="1">
            <a:off x="7447053" y="102312"/>
            <a:ext cx="585620" cy="37858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7150155" y="1571675"/>
          <a:ext cx="252295" cy="353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9" name="Equation" r:id="rId6" imgW="127000" imgH="177800" progId="Equation.DSMT4">
                  <p:embed/>
                </p:oleObj>
              </mc:Choice>
              <mc:Fallback>
                <p:oleObj name="Equation" r:id="rId6" imgW="127000" imgH="177800" progId="Equation.DSMT4">
                  <p:embed/>
                  <p:pic>
                    <p:nvPicPr>
                      <p:cNvPr id="137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55" y="1571675"/>
                        <a:ext cx="252295" cy="353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37" name="Text Box 22"/>
          <p:cNvSpPr txBox="1">
            <a:spLocks/>
          </p:cNvSpPr>
          <p:nvPr/>
        </p:nvSpPr>
        <p:spPr bwMode="auto">
          <a:xfrm>
            <a:off x="5822431" y="1343769"/>
            <a:ext cx="438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400" dirty="0"/>
              <a:t>pin</a:t>
            </a:r>
            <a:endParaRPr lang="en-US" sz="2200" dirty="0"/>
          </a:p>
        </p:txBody>
      </p:sp>
      <p:sp>
        <p:nvSpPr>
          <p:cNvPr id="137229" name="Rectangle 26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5022175" y="735764"/>
          <a:ext cx="2270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0" name="Equation" r:id="rId8" imgW="127000" imgH="177800" progId="Equation.DSMT4">
                  <p:embed/>
                </p:oleObj>
              </mc:Choice>
              <mc:Fallback>
                <p:oleObj name="Equation" r:id="rId8" imgW="127000" imgH="177800" progId="Equation.DSMT4">
                  <p:embed/>
                  <p:pic>
                    <p:nvPicPr>
                      <p:cNvPr id="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175" y="735764"/>
                        <a:ext cx="2270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4"/>
          <p:cNvSpPr>
            <a:spLocks/>
          </p:cNvSpPr>
          <p:nvPr/>
        </p:nvSpPr>
        <p:spPr bwMode="auto">
          <a:xfrm rot="5400000">
            <a:off x="4711120" y="2701449"/>
            <a:ext cx="3848801" cy="199560"/>
          </a:xfrm>
          <a:prstGeom prst="rect">
            <a:avLst/>
          </a:prstGeom>
          <a:solidFill>
            <a:srgbClr val="20FF38"/>
          </a:solidFill>
          <a:ln w="12700" cmpd="sng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2" name="Rectangle 14"/>
          <p:cNvSpPr>
            <a:spLocks/>
          </p:cNvSpPr>
          <p:nvPr/>
        </p:nvSpPr>
        <p:spPr bwMode="auto">
          <a:xfrm rot="19512942">
            <a:off x="5566410" y="1179980"/>
            <a:ext cx="3848801" cy="199560"/>
          </a:xfrm>
          <a:prstGeom prst="rect">
            <a:avLst/>
          </a:prstGeom>
          <a:solidFill>
            <a:srgbClr val="20FF38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3" name="AutoShape 15"/>
          <p:cNvSpPr>
            <a:spLocks/>
          </p:cNvSpPr>
          <p:nvPr/>
        </p:nvSpPr>
        <p:spPr bwMode="auto">
          <a:xfrm>
            <a:off x="6586016" y="1823762"/>
            <a:ext cx="101140" cy="101147"/>
          </a:xfrm>
          <a:custGeom>
            <a:avLst/>
            <a:gdLst>
              <a:gd name="T0" fmla="*/ 207082907 w 21600"/>
              <a:gd name="T1" fmla="*/ 0 h 21600"/>
              <a:gd name="T2" fmla="*/ 60647202 w 21600"/>
              <a:gd name="T3" fmla="*/ 60649227 h 21600"/>
              <a:gd name="T4" fmla="*/ 0 w 21600"/>
              <a:gd name="T5" fmla="*/ 207095147 h 21600"/>
              <a:gd name="T6" fmla="*/ 60647202 w 21600"/>
              <a:gd name="T7" fmla="*/ 353538018 h 21600"/>
              <a:gd name="T8" fmla="*/ 207082907 w 21600"/>
              <a:gd name="T9" fmla="*/ 414187245 h 21600"/>
              <a:gd name="T10" fmla="*/ 353513744 w 21600"/>
              <a:gd name="T11" fmla="*/ 353538018 h 21600"/>
              <a:gd name="T12" fmla="*/ 414160269 w 21600"/>
              <a:gd name="T13" fmla="*/ 207095147 h 21600"/>
              <a:gd name="T14" fmla="*/ 353513744 w 21600"/>
              <a:gd name="T15" fmla="*/ 6064922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6" name="Line 19"/>
          <p:cNvSpPr>
            <a:spLocks noChangeShapeType="1"/>
          </p:cNvSpPr>
          <p:nvPr/>
        </p:nvSpPr>
        <p:spPr bwMode="auto">
          <a:xfrm flipV="1">
            <a:off x="6635520" y="1900606"/>
            <a:ext cx="2081686" cy="8478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8" name="Line 23"/>
          <p:cNvSpPr>
            <a:spLocks noChangeShapeType="1"/>
          </p:cNvSpPr>
          <p:nvPr/>
        </p:nvSpPr>
        <p:spPr bwMode="auto">
          <a:xfrm flipV="1">
            <a:off x="6586016" y="1523058"/>
            <a:ext cx="0" cy="20229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9" name="Line 24"/>
          <p:cNvSpPr>
            <a:spLocks noChangeShapeType="1"/>
          </p:cNvSpPr>
          <p:nvPr/>
        </p:nvSpPr>
        <p:spPr bwMode="auto">
          <a:xfrm flipH="1" flipV="1">
            <a:off x="6386469" y="1624205"/>
            <a:ext cx="199546" cy="1011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40" name="Freeform 25"/>
          <p:cNvSpPr>
            <a:spLocks/>
          </p:cNvSpPr>
          <p:nvPr/>
        </p:nvSpPr>
        <p:spPr bwMode="auto">
          <a:xfrm>
            <a:off x="6186921" y="1490252"/>
            <a:ext cx="399095" cy="235097"/>
          </a:xfrm>
          <a:custGeom>
            <a:avLst/>
            <a:gdLst>
              <a:gd name="T0" fmla="*/ 0 w 192"/>
              <a:gd name="T1" fmla="*/ 2147483647 h 112"/>
              <a:gd name="T2" fmla="*/ 2147483647 w 192"/>
              <a:gd name="T3" fmla="*/ 2147483647 h 112"/>
              <a:gd name="T4" fmla="*/ 2147483647 w 192"/>
              <a:gd name="T5" fmla="*/ 2147483647 h 112"/>
              <a:gd name="T6" fmla="*/ 0 60000 65536"/>
              <a:gd name="T7" fmla="*/ 0 60000 65536"/>
              <a:gd name="T8" fmla="*/ 0 60000 65536"/>
              <a:gd name="T9" fmla="*/ 0 w 192"/>
              <a:gd name="T10" fmla="*/ 0 h 112"/>
              <a:gd name="T11" fmla="*/ 192 w 192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12">
                <a:moveTo>
                  <a:pt x="0" y="16"/>
                </a:moveTo>
                <a:cubicBezTo>
                  <a:pt x="32" y="8"/>
                  <a:pt x="64" y="0"/>
                  <a:pt x="96" y="16"/>
                </a:cubicBezTo>
                <a:cubicBezTo>
                  <a:pt x="128" y="32"/>
                  <a:pt x="176" y="96"/>
                  <a:pt x="192" y="112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031182" y="1710718"/>
            <a:ext cx="118973" cy="189888"/>
          </a:xfrm>
          <a:custGeom>
            <a:avLst/>
            <a:gdLst>
              <a:gd name="connsiteX0" fmla="*/ 0 w 95485"/>
              <a:gd name="connsiteY0" fmla="*/ 0 h 152400"/>
              <a:gd name="connsiteX1" fmla="*/ 88900 w 95485"/>
              <a:gd name="connsiteY1" fmla="*/ 76200 h 152400"/>
              <a:gd name="connsiteX2" fmla="*/ 88900 w 95485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485" h="152400">
                <a:moveTo>
                  <a:pt x="0" y="0"/>
                </a:moveTo>
                <a:cubicBezTo>
                  <a:pt x="37041" y="25400"/>
                  <a:pt x="74083" y="50800"/>
                  <a:pt x="88900" y="76200"/>
                </a:cubicBezTo>
                <a:cubicBezTo>
                  <a:pt x="103717" y="101600"/>
                  <a:pt x="88900" y="152400"/>
                  <a:pt x="88900" y="152400"/>
                </a:cubicBezTo>
              </a:path>
            </a:pathLst>
          </a:cu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Box 19"/>
          <p:cNvSpPr txBox="1">
            <a:spLocks/>
          </p:cNvSpPr>
          <p:nvPr/>
        </p:nvSpPr>
        <p:spPr bwMode="auto">
          <a:xfrm>
            <a:off x="8568683" y="6477000"/>
            <a:ext cx="4283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12.)</a:t>
            </a:r>
          </a:p>
        </p:txBody>
      </p:sp>
      <p:graphicFrame>
        <p:nvGraphicFramePr>
          <p:cNvPr id="38" name="Object 4"/>
          <p:cNvGraphicFramePr>
            <a:graphicFrameLocks noChangeAspect="1"/>
          </p:cNvGraphicFramePr>
          <p:nvPr/>
        </p:nvGraphicFramePr>
        <p:xfrm>
          <a:off x="7853617" y="157781"/>
          <a:ext cx="715091" cy="19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1" name="Equation" r:id="rId10" imgW="596900" imgH="165100" progId="Equation.DSMT4">
                  <p:embed/>
                </p:oleObj>
              </mc:Choice>
              <mc:Fallback>
                <p:oleObj name="Equation" r:id="rId10" imgW="596900" imgH="165100" progId="Equation.DSMT4">
                  <p:embed/>
                  <p:pic>
                    <p:nvPicPr>
                      <p:cNvPr id="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3617" y="157781"/>
                        <a:ext cx="715091" cy="196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 rot="20687457" flipV="1">
            <a:off x="6448336" y="1647021"/>
            <a:ext cx="480194" cy="545431"/>
            <a:chOff x="6968697" y="2505075"/>
            <a:chExt cx="480194" cy="545431"/>
          </a:xfrm>
        </p:grpSpPr>
        <p:sp>
          <p:nvSpPr>
            <p:cNvPr id="48" name="Arc 47"/>
            <p:cNvSpPr/>
            <p:nvPr/>
          </p:nvSpPr>
          <p:spPr>
            <a:xfrm>
              <a:off x="6968697" y="2570312"/>
              <a:ext cx="480194" cy="480194"/>
            </a:xfrm>
            <a:prstGeom prst="arc">
              <a:avLst>
                <a:gd name="adj1" fmla="val 13601336"/>
                <a:gd name="adj2" fmla="val 1311857"/>
              </a:avLst>
            </a:prstGeom>
            <a:ln w="190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0"/>
            </p:cNvCxnSpPr>
            <p:nvPr/>
          </p:nvCxnSpPr>
          <p:spPr>
            <a:xfrm flipV="1">
              <a:off x="7044097" y="2505075"/>
              <a:ext cx="112353" cy="130630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044097" y="2635627"/>
              <a:ext cx="164697" cy="0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74971">
            <a:off x="6124575" y="4754205"/>
            <a:ext cx="1016000" cy="174860"/>
            <a:chOff x="6146800" y="4725630"/>
            <a:chExt cx="1016000" cy="174860"/>
          </a:xfrm>
        </p:grpSpPr>
        <p:sp>
          <p:nvSpPr>
            <p:cNvPr id="6" name="Freeform 5"/>
            <p:cNvSpPr/>
            <p:nvPr/>
          </p:nvSpPr>
          <p:spPr>
            <a:xfrm>
              <a:off x="6146800" y="4737100"/>
              <a:ext cx="1016000" cy="88982"/>
            </a:xfrm>
            <a:custGeom>
              <a:avLst/>
              <a:gdLst>
                <a:gd name="connsiteX0" fmla="*/ 1016000 w 1016000"/>
                <a:gd name="connsiteY0" fmla="*/ 0 h 88982"/>
                <a:gd name="connsiteX1" fmla="*/ 469900 w 1016000"/>
                <a:gd name="connsiteY1" fmla="*/ 88900 h 88982"/>
                <a:gd name="connsiteX2" fmla="*/ 0 w 1016000"/>
                <a:gd name="connsiteY2" fmla="*/ 12700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88982">
                  <a:moveTo>
                    <a:pt x="1016000" y="0"/>
                  </a:moveTo>
                  <a:cubicBezTo>
                    <a:pt x="827616" y="43391"/>
                    <a:pt x="639233" y="86783"/>
                    <a:pt x="469900" y="88900"/>
                  </a:cubicBezTo>
                  <a:cubicBezTo>
                    <a:pt x="300567" y="91017"/>
                    <a:pt x="150283" y="51858"/>
                    <a:pt x="0" y="12700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</p:cNvCxnSpPr>
            <p:nvPr/>
          </p:nvCxnSpPr>
          <p:spPr>
            <a:xfrm flipV="1">
              <a:off x="6146800" y="4725630"/>
              <a:ext cx="239669" cy="2417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146800" y="4749800"/>
              <a:ext cx="238400" cy="15069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Object 5"/>
          <p:cNvGraphicFramePr>
            <a:graphicFrameLocks noChangeAspect="1"/>
          </p:cNvGraphicFramePr>
          <p:nvPr/>
        </p:nvGraphicFramePr>
        <p:xfrm>
          <a:off x="6459538" y="4837113"/>
          <a:ext cx="4032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2" name="Equation" r:id="rId12" imgW="203200" imgH="203200" progId="Equation.DSMT4">
                  <p:embed/>
                </p:oleObj>
              </mc:Choice>
              <mc:Fallback>
                <p:oleObj name="Equation" r:id="rId12" imgW="203200" imgH="203200" progId="Equation.DSMT4">
                  <p:embed/>
                  <p:pic>
                    <p:nvPicPr>
                      <p:cNvPr id="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4837113"/>
                        <a:ext cx="4032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"/>
          <p:cNvGraphicFramePr>
            <a:graphicFrameLocks noChangeAspect="1"/>
          </p:cNvGraphicFramePr>
          <p:nvPr/>
        </p:nvGraphicFramePr>
        <p:xfrm>
          <a:off x="7478310" y="1195494"/>
          <a:ext cx="96056" cy="12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3" name="Equation" r:id="rId14" imgW="88900" imgH="114300" progId="Equation.DSMT4">
                  <p:embed/>
                </p:oleObj>
              </mc:Choice>
              <mc:Fallback>
                <p:oleObj name="Equation" r:id="rId14" imgW="88900" imgH="114300" progId="Equation.DSMT4">
                  <p:embed/>
                  <p:pic>
                    <p:nvPicPr>
                      <p:cNvPr id="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310" y="1195494"/>
                        <a:ext cx="96056" cy="123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4"/>
          <p:cNvGraphicFramePr>
            <a:graphicFrameLocks noChangeAspect="1"/>
          </p:cNvGraphicFramePr>
          <p:nvPr/>
        </p:nvGraphicFramePr>
        <p:xfrm>
          <a:off x="6862818" y="998644"/>
          <a:ext cx="608013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4" name="Equation" r:id="rId16" imgW="508000" imgH="165100" progId="Equation.DSMT4">
                  <p:embed/>
                </p:oleObj>
              </mc:Choice>
              <mc:Fallback>
                <p:oleObj name="Equation" r:id="rId16" imgW="508000" imgH="165100" progId="Equation.DSMT4">
                  <p:embed/>
                  <p:pic>
                    <p:nvPicPr>
                      <p:cNvPr id="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818" y="998644"/>
                        <a:ext cx="608013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Line 19"/>
          <p:cNvSpPr>
            <a:spLocks noChangeShapeType="1"/>
          </p:cNvSpPr>
          <p:nvPr/>
        </p:nvSpPr>
        <p:spPr bwMode="auto">
          <a:xfrm>
            <a:off x="7612863" y="1255742"/>
            <a:ext cx="1104343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19"/>
          <p:cNvSpPr>
            <a:spLocks noChangeShapeType="1"/>
          </p:cNvSpPr>
          <p:nvPr/>
        </p:nvSpPr>
        <p:spPr bwMode="auto">
          <a:xfrm flipV="1">
            <a:off x="6699020" y="2939248"/>
            <a:ext cx="1737010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" name="Object 5"/>
          <p:cNvGraphicFramePr>
            <a:graphicFrameLocks noChangeAspect="1"/>
          </p:cNvGraphicFramePr>
          <p:nvPr/>
        </p:nvGraphicFramePr>
        <p:xfrm>
          <a:off x="6591100" y="2877374"/>
          <a:ext cx="96056" cy="12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5" name="Equation" r:id="rId18" imgW="88900" imgH="114300" progId="Equation.DSMT4">
                  <p:embed/>
                </p:oleObj>
              </mc:Choice>
              <mc:Fallback>
                <p:oleObj name="Equation" r:id="rId18" imgW="88900" imgH="114300" progId="Equation.DSMT4">
                  <p:embed/>
                  <p:pic>
                    <p:nvPicPr>
                      <p:cNvPr id="5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100" y="2877374"/>
                        <a:ext cx="96056" cy="123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4"/>
          <p:cNvGraphicFramePr>
            <a:graphicFrameLocks noChangeAspect="1"/>
          </p:cNvGraphicFramePr>
          <p:nvPr/>
        </p:nvGraphicFramePr>
        <p:xfrm>
          <a:off x="5876927" y="2830486"/>
          <a:ext cx="608013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6" name="Equation" r:id="rId19" imgW="508000" imgH="165100" progId="Equation.DSMT4">
                  <p:embed/>
                </p:oleObj>
              </mc:Choice>
              <mc:Fallback>
                <p:oleObj name="Equation" r:id="rId19" imgW="508000" imgH="165100" progId="Equation.DSMT4">
                  <p:embed/>
                  <p:pic>
                    <p:nvPicPr>
                      <p:cNvPr id="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7" y="2830486"/>
                        <a:ext cx="608013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Line 16"/>
          <p:cNvSpPr>
            <a:spLocks noChangeShapeType="1"/>
          </p:cNvSpPr>
          <p:nvPr/>
        </p:nvSpPr>
        <p:spPr bwMode="auto">
          <a:xfrm flipH="1">
            <a:off x="8324937" y="1251117"/>
            <a:ext cx="0" cy="657968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 flipH="1">
            <a:off x="8159837" y="1897122"/>
            <a:ext cx="0" cy="1033647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3" name="Object 5"/>
          <p:cNvGraphicFramePr>
            <a:graphicFrameLocks noChangeAspect="1"/>
          </p:cNvGraphicFramePr>
          <p:nvPr/>
        </p:nvGraphicFramePr>
        <p:xfrm>
          <a:off x="8530608" y="2803856"/>
          <a:ext cx="575347" cy="308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7" name="Equation" r:id="rId20" imgW="355600" imgH="190500" progId="Equation.DSMT4">
                  <p:embed/>
                </p:oleObj>
              </mc:Choice>
              <mc:Fallback>
                <p:oleObj name="Equation" r:id="rId20" imgW="355600" imgH="190500" progId="Equation.DSMT4">
                  <p:embed/>
                  <p:pic>
                    <p:nvPicPr>
                      <p:cNvPr id="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0608" y="2803856"/>
                        <a:ext cx="575347" cy="308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8006017" y="2226107"/>
            <a:ext cx="306220" cy="364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" name="Object 5"/>
          <p:cNvGraphicFramePr>
            <a:graphicFrameLocks noChangeAspect="1"/>
          </p:cNvGraphicFramePr>
          <p:nvPr/>
        </p:nvGraphicFramePr>
        <p:xfrm>
          <a:off x="7966172" y="2199633"/>
          <a:ext cx="339802" cy="391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8" name="Equation" r:id="rId22" imgW="254000" imgH="292100" progId="Equation.DSMT4">
                  <p:embed/>
                </p:oleObj>
              </mc:Choice>
              <mc:Fallback>
                <p:oleObj name="Equation" r:id="rId22" imgW="254000" imgH="292100" progId="Equation.DSMT4">
                  <p:embed/>
                  <p:pic>
                    <p:nvPicPr>
                      <p:cNvPr id="6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6172" y="2199633"/>
                        <a:ext cx="339802" cy="391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8171827" y="1360658"/>
            <a:ext cx="306220" cy="364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5"/>
          <p:cNvGraphicFramePr>
            <a:graphicFrameLocks noChangeAspect="1"/>
          </p:cNvGraphicFramePr>
          <p:nvPr/>
        </p:nvGraphicFramePr>
        <p:xfrm>
          <a:off x="7802563" y="1344613"/>
          <a:ext cx="8493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9" name="Equation" r:id="rId24" imgW="635000" imgH="317500" progId="Equation.DSMT4">
                  <p:embed/>
                </p:oleObj>
              </mc:Choice>
              <mc:Fallback>
                <p:oleObj name="Equation" r:id="rId24" imgW="635000" imgH="317500" progId="Equation.DSMT4">
                  <p:embed/>
                  <p:pic>
                    <p:nvPicPr>
                      <p:cNvPr id="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2563" y="1344613"/>
                        <a:ext cx="84931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5"/>
          <p:cNvSpPr txBox="1">
            <a:spLocks/>
          </p:cNvSpPr>
          <p:nvPr/>
        </p:nvSpPr>
        <p:spPr bwMode="auto">
          <a:xfrm>
            <a:off x="274320" y="2957649"/>
            <a:ext cx="5152230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latin typeface="Times New Roman"/>
                <a:cs typeface="Times New Roman"/>
              </a:rPr>
              <a:t>and we used the Parallel Axis Theorem to calculate earlier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moment of inertia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about the pin </a:t>
            </a:r>
            <a:r>
              <a:rPr lang="en-US" sz="2000" dirty="0">
                <a:latin typeface="Times New Roman"/>
                <a:cs typeface="Times New Roman"/>
              </a:rPr>
              <a:t>as:</a:t>
            </a:r>
          </a:p>
        </p:txBody>
      </p:sp>
      <p:graphicFrame>
        <p:nvGraphicFramePr>
          <p:cNvPr id="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292276"/>
              </p:ext>
            </p:extLst>
          </p:nvPr>
        </p:nvGraphicFramePr>
        <p:xfrm>
          <a:off x="2032872" y="3823077"/>
          <a:ext cx="16351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0" name="Equation" r:id="rId26" imgW="1028700" imgH="393700" progId="Equation.DSMT4">
                  <p:embed/>
                </p:oleObj>
              </mc:Choice>
              <mc:Fallback>
                <p:oleObj name="Equation" r:id="rId26" imgW="1028700" imgH="393700" progId="Equation.DSMT4">
                  <p:embed/>
                  <p:pic>
                    <p:nvPicPr>
                      <p:cNvPr id="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872" y="3823077"/>
                        <a:ext cx="163512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942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5" grpId="0"/>
      <p:bldP spid="137236" grpId="0" animBg="1"/>
      <p:bldP spid="4" grpId="0" animBg="1"/>
      <p:bldP spid="57" grpId="0" animBg="1"/>
      <p:bldP spid="58" grpId="0" animBg="1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803275" y="276225"/>
          <a:ext cx="46799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Equation" r:id="rId4" imgW="2946400" imgH="393700" progId="Equation.DSMT4">
                  <p:embed/>
                </p:oleObj>
              </mc:Choice>
              <mc:Fallback>
                <p:oleObj name="Equation" r:id="rId4" imgW="2946400" imgH="393700" progId="Equation.DSMT4">
                  <p:embed/>
                  <p:pic>
                    <p:nvPicPr>
                      <p:cNvPr id="137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276225"/>
                        <a:ext cx="46799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9" name="Rectangle 26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47" name="Text Box 19"/>
          <p:cNvSpPr txBox="1">
            <a:spLocks/>
          </p:cNvSpPr>
          <p:nvPr/>
        </p:nvSpPr>
        <p:spPr bwMode="auto">
          <a:xfrm>
            <a:off x="8568683" y="6477000"/>
            <a:ext cx="4283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13.)</a:t>
            </a:r>
          </a:p>
        </p:txBody>
      </p:sp>
      <p:graphicFrame>
        <p:nvGraphicFramePr>
          <p:cNvPr id="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314566"/>
              </p:ext>
            </p:extLst>
          </p:nvPr>
        </p:nvGraphicFramePr>
        <p:xfrm>
          <a:off x="950976" y="1177925"/>
          <a:ext cx="6395530" cy="2340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Equation" r:id="rId6" imgW="3835400" imgH="1498600" progId="Equation.DSMT4">
                  <p:embed/>
                </p:oleObj>
              </mc:Choice>
              <mc:Fallback>
                <p:oleObj name="Equation" r:id="rId6" imgW="3835400" imgH="1498600" progId="Equation.DSMT4">
                  <p:embed/>
                  <p:pic>
                    <p:nvPicPr>
                      <p:cNvPr id="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76" y="1177925"/>
                        <a:ext cx="6395530" cy="2340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5"/>
          <p:cNvSpPr txBox="1">
            <a:spLocks/>
          </p:cNvSpPr>
          <p:nvPr/>
        </p:nvSpPr>
        <p:spPr bwMode="auto">
          <a:xfrm>
            <a:off x="142499" y="3643786"/>
            <a:ext cx="8891586" cy="6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We could have </a:t>
            </a:r>
            <a:r>
              <a:rPr lang="en-US" sz="2000" dirty="0">
                <a:latin typeface="Times New Roman"/>
                <a:cs typeface="Times New Roman"/>
              </a:rPr>
              <a:t>looked at this from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perspective of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center of mass</a:t>
            </a:r>
            <a:r>
              <a:rPr lang="en-US" sz="2000" dirty="0">
                <a:latin typeface="Times New Roman"/>
                <a:cs typeface="Times New Roman"/>
              </a:rPr>
              <a:t>.  That would look like:</a:t>
            </a:r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106640"/>
              </p:ext>
            </p:extLst>
          </p:nvPr>
        </p:nvGraphicFramePr>
        <p:xfrm>
          <a:off x="656655" y="4467791"/>
          <a:ext cx="7912028" cy="99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Equation" r:id="rId8" imgW="4711700" imgH="635000" progId="Equation.DSMT4">
                  <p:embed/>
                </p:oleObj>
              </mc:Choice>
              <mc:Fallback>
                <p:oleObj name="Equation" r:id="rId8" imgW="4711700" imgH="635000" progId="Equation.DSMT4">
                  <p:embed/>
                  <p:pic>
                    <p:nvPicPr>
                      <p:cNvPr id="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655" y="4467791"/>
                        <a:ext cx="7912028" cy="999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5"/>
          <p:cNvSpPr txBox="1">
            <a:spLocks/>
          </p:cNvSpPr>
          <p:nvPr/>
        </p:nvSpPr>
        <p:spPr bwMode="auto">
          <a:xfrm>
            <a:off x="142499" y="5627912"/>
            <a:ext cx="8530430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latin typeface="Times New Roman"/>
                <a:cs typeface="Times New Roman"/>
              </a:rPr>
              <a:t>Try the math.  It will yields the same result.</a:t>
            </a:r>
          </a:p>
        </p:txBody>
      </p:sp>
    </p:spTree>
    <p:extLst>
      <p:ext uri="{BB962C8B-B14F-4D97-AF65-F5344CB8AC3E}">
        <p14:creationId xmlns:p14="http://schemas.microsoft.com/office/powerpoint/2010/main" val="54574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8.52: dropping bucket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7378700" y="1371600"/>
            <a:ext cx="838200" cy="1447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7759700" y="21336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921500" y="1981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7378700" y="1981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7073900" y="2895600"/>
            <a:ext cx="609600" cy="762000"/>
            <a:chOff x="4080" y="1536"/>
            <a:chExt cx="384" cy="480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080" y="1632"/>
              <a:ext cx="38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4080" y="1536"/>
              <a:ext cx="384" cy="144"/>
              <a:chOff x="1200" y="1536"/>
              <a:chExt cx="576" cy="240"/>
            </a:xfrm>
          </p:grpSpPr>
          <p:sp>
            <p:nvSpPr>
              <p:cNvPr id="14" name="Arc 13"/>
              <p:cNvSpPr>
                <a:spLocks/>
              </p:cNvSpPr>
              <p:nvPr/>
            </p:nvSpPr>
            <p:spPr bwMode="auto">
              <a:xfrm flipH="1">
                <a:off x="1200" y="1536"/>
                <a:ext cx="288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rc 14"/>
              <p:cNvSpPr>
                <a:spLocks/>
              </p:cNvSpPr>
              <p:nvPr/>
            </p:nvSpPr>
            <p:spPr bwMode="auto">
              <a:xfrm>
                <a:off x="1488" y="1536"/>
                <a:ext cx="288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4080" y="168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H="1">
              <a:off x="4368" y="168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4176" y="1968"/>
              <a:ext cx="192" cy="48"/>
            </a:xfrm>
            <a:custGeom>
              <a:avLst/>
              <a:gdLst>
                <a:gd name="T0" fmla="*/ 0 w 192"/>
                <a:gd name="T1" fmla="*/ 0 h 48"/>
                <a:gd name="T2" fmla="*/ 96 w 192"/>
                <a:gd name="T3" fmla="*/ 48 h 48"/>
                <a:gd name="T4" fmla="*/ 192 w 192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48">
                  <a:moveTo>
                    <a:pt x="0" y="0"/>
                  </a:moveTo>
                  <a:cubicBezTo>
                    <a:pt x="32" y="24"/>
                    <a:pt x="64" y="48"/>
                    <a:pt x="96" y="48"/>
                  </a:cubicBezTo>
                  <a:cubicBezTo>
                    <a:pt x="128" y="48"/>
                    <a:pt x="176" y="8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7835900" y="3352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" name="Object 27"/>
          <p:cNvGraphicFramePr>
            <a:graphicFrameLocks noChangeAspect="1"/>
          </p:cNvGraphicFramePr>
          <p:nvPr/>
        </p:nvGraphicFramePr>
        <p:xfrm>
          <a:off x="7912100" y="35052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3" imgW="127000" imgH="165100" progId="Equation.DSMT4">
                  <p:embed/>
                </p:oleObj>
              </mc:Choice>
              <mc:Fallback>
                <p:oleObj name="Equation" r:id="rId3" imgW="127000" imgH="165100" progId="Equation.DSMT4">
                  <p:embed/>
                  <p:pic>
                    <p:nvPicPr>
                      <p:cNvPr id="1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2100" y="35052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30"/>
          <p:cNvSpPr>
            <a:spLocks noChangeShapeType="1"/>
          </p:cNvSpPr>
          <p:nvPr/>
        </p:nvSpPr>
        <p:spPr bwMode="auto">
          <a:xfrm flipH="1">
            <a:off x="7378700" y="2133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" name="Object 31"/>
          <p:cNvGraphicFramePr>
            <a:graphicFrameLocks noChangeAspect="1"/>
          </p:cNvGraphicFramePr>
          <p:nvPr/>
        </p:nvGraphicFramePr>
        <p:xfrm>
          <a:off x="7531100" y="2209800"/>
          <a:ext cx="2524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5" imgW="152400" imgH="152400" progId="Equation.DSMT4">
                  <p:embed/>
                </p:oleObj>
              </mc:Choice>
              <mc:Fallback>
                <p:oleObj name="Equation" r:id="rId5" imgW="152400" imgH="152400" progId="Equation.DSMT4">
                  <p:embed/>
                  <p:pic>
                    <p:nvPicPr>
                      <p:cNvPr id="1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0" y="2209800"/>
                        <a:ext cx="252413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1085" y="1457235"/>
            <a:ext cx="6544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A 3 kg pail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is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attached to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a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rope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C201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wound around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5.0 kg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spool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of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radius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0.6 meter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.  The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pail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is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released and falls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4.0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vertical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meters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1696E2-CB43-5A4E-8402-E256861D1991}"/>
              </a:ext>
            </a:extLst>
          </p:cNvPr>
          <p:cNvSpPr txBox="1"/>
          <p:nvPr/>
        </p:nvSpPr>
        <p:spPr>
          <a:xfrm>
            <a:off x="468428" y="2620962"/>
            <a:ext cx="65442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a.) Write the equations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you’d need to determine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the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acceleration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of the bucket. (in terms of </a:t>
            </a:r>
            <a:r>
              <a:rPr lang="en-US" altLang="en-US" sz="2000" dirty="0" err="1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 err="1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pail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 err="1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spool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, R, h, g)</a:t>
            </a:r>
          </a:p>
          <a:p>
            <a:endParaRPr lang="en-US" altLang="en-US" sz="20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b.) Using energy considerations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(NOT the acceleration from Part a),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find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the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velocity of the pail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after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it has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fallen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a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distance “h,”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which you can make equal to 4.0 vertical meters once you have done the problem algebraically.</a:t>
            </a:r>
          </a:p>
          <a:p>
            <a:endParaRPr lang="en-US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703DCD-62D9-E742-8D57-BBE4F505A038}"/>
              </a:ext>
            </a:extLst>
          </p:cNvPr>
          <p:cNvSpPr txBox="1"/>
          <p:nvPr/>
        </p:nvSpPr>
        <p:spPr>
          <a:xfrm>
            <a:off x="8472668" y="6296628"/>
            <a:ext cx="474562" cy="2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14.) </a:t>
            </a:r>
          </a:p>
        </p:txBody>
      </p:sp>
    </p:spTree>
    <p:extLst>
      <p:ext uri="{BB962C8B-B14F-4D97-AF65-F5344CB8AC3E}">
        <p14:creationId xmlns:p14="http://schemas.microsoft.com/office/powerpoint/2010/main" val="8392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09"/>
            <a:ext cx="8229600" cy="791916"/>
          </a:xfrm>
        </p:spPr>
        <p:txBody>
          <a:bodyPr/>
          <a:lstStyle/>
          <a:p>
            <a:r>
              <a:rPr lang="en-US" dirty="0"/>
              <a:t>Bucket problem</a:t>
            </a: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8077200" y="2565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Object 26"/>
          <p:cNvGraphicFramePr>
            <a:graphicFrameLocks noChangeAspect="1"/>
          </p:cNvGraphicFramePr>
          <p:nvPr/>
        </p:nvGraphicFramePr>
        <p:xfrm>
          <a:off x="6781800" y="1346200"/>
          <a:ext cx="6207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Equation" r:id="rId3" imgW="406400" imgH="165100" progId="Equation.DSMT4">
                  <p:embed/>
                </p:oleObj>
              </mc:Choice>
              <mc:Fallback>
                <p:oleObj name="Equation" r:id="rId3" imgW="406400" imgH="165100" progId="Equation.DSMT4">
                  <p:embed/>
                  <p:pic>
                    <p:nvPicPr>
                      <p:cNvPr id="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346200"/>
                        <a:ext cx="620713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27"/>
          <p:cNvSpPr>
            <a:spLocks noChangeShapeType="1"/>
          </p:cNvSpPr>
          <p:nvPr/>
        </p:nvSpPr>
        <p:spPr bwMode="auto">
          <a:xfrm flipV="1">
            <a:off x="8305800" y="19177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8305800" y="29845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" name="Object 29"/>
          <p:cNvGraphicFramePr>
            <a:graphicFrameLocks noChangeAspect="1"/>
          </p:cNvGraphicFramePr>
          <p:nvPr/>
        </p:nvGraphicFramePr>
        <p:xfrm>
          <a:off x="8458200" y="2070100"/>
          <a:ext cx="176213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Equation" r:id="rId5" imgW="139700" imgH="152400" progId="Equation.DSMT4">
                  <p:embed/>
                </p:oleObj>
              </mc:Choice>
              <mc:Fallback>
                <p:oleObj name="Equation" r:id="rId5" imgW="139700" imgH="152400" progId="Equation.DSMT4">
                  <p:embed/>
                  <p:pic>
                    <p:nvPicPr>
                      <p:cNvPr id="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2070100"/>
                        <a:ext cx="176213" cy="1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44"/>
          <p:cNvSpPr>
            <a:spLocks noChangeArrowheads="1"/>
          </p:cNvSpPr>
          <p:nvPr/>
        </p:nvSpPr>
        <p:spPr bwMode="auto">
          <a:xfrm>
            <a:off x="6019800" y="2108200"/>
            <a:ext cx="1219200" cy="1219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45"/>
          <p:cNvSpPr>
            <a:spLocks noChangeShapeType="1"/>
          </p:cNvSpPr>
          <p:nvPr/>
        </p:nvSpPr>
        <p:spPr bwMode="auto">
          <a:xfrm>
            <a:off x="6019800" y="2717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>
            <a:off x="6629400" y="2794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47"/>
          <p:cNvSpPr>
            <a:spLocks noChangeShapeType="1"/>
          </p:cNvSpPr>
          <p:nvPr/>
        </p:nvSpPr>
        <p:spPr bwMode="auto">
          <a:xfrm flipV="1">
            <a:off x="6629400" y="2260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Object 49"/>
          <p:cNvGraphicFramePr>
            <a:graphicFrameLocks noChangeAspect="1"/>
          </p:cNvGraphicFramePr>
          <p:nvPr/>
        </p:nvGraphicFramePr>
        <p:xfrm>
          <a:off x="5715000" y="3403600"/>
          <a:ext cx="176213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name="Equation" r:id="rId7" imgW="139700" imgH="152400" progId="Equation.DSMT4">
                  <p:embed/>
                </p:oleObj>
              </mc:Choice>
              <mc:Fallback>
                <p:oleObj name="Equation" r:id="rId7" imgW="139700" imgH="152400" progId="Equation.DSMT4">
                  <p:embed/>
                  <p:pic>
                    <p:nvPicPr>
                      <p:cNvPr id="15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403600"/>
                        <a:ext cx="176213" cy="1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0"/>
          <p:cNvGraphicFramePr>
            <a:graphicFrameLocks noChangeAspect="1"/>
          </p:cNvGraphicFramePr>
          <p:nvPr/>
        </p:nvGraphicFramePr>
        <p:xfrm>
          <a:off x="6705600" y="2336800"/>
          <a:ext cx="3048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" name="Equation" r:id="rId8" imgW="241300" imgH="228600" progId="Equation.DSMT4">
                  <p:embed/>
                </p:oleObj>
              </mc:Choice>
              <mc:Fallback>
                <p:oleObj name="Equation" r:id="rId8" imgW="241300" imgH="228600" progId="Equation.DSMT4">
                  <p:embed/>
                  <p:pic>
                    <p:nvPicPr>
                      <p:cNvPr id="1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336800"/>
                        <a:ext cx="3048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51"/>
          <p:cNvSpPr>
            <a:spLocks noChangeShapeType="1"/>
          </p:cNvSpPr>
          <p:nvPr/>
        </p:nvSpPr>
        <p:spPr bwMode="auto">
          <a:xfrm>
            <a:off x="6705600" y="157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7832" y="1011222"/>
            <a:ext cx="5843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To find the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acceleration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(using variables),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draw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some </a:t>
            </a:r>
            <a:r>
              <a:rPr lang="en-US" sz="2000" dirty="0" err="1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fbd’s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,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sum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the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forces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in the y-direction and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sum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the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torques about the axis of rotation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:</a:t>
            </a:r>
          </a:p>
        </p:txBody>
      </p:sp>
      <p:graphicFrame>
        <p:nvGraphicFramePr>
          <p:cNvPr id="19" name="Object 21"/>
          <p:cNvGraphicFramePr>
            <a:graphicFrameLocks noChangeAspect="1"/>
          </p:cNvGraphicFramePr>
          <p:nvPr/>
        </p:nvGraphicFramePr>
        <p:xfrm>
          <a:off x="726283" y="2347118"/>
          <a:ext cx="2303462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" name="Equation" r:id="rId10" imgW="1714500" imgH="1346200" progId="Equation.DSMT4">
                  <p:embed/>
                </p:oleObj>
              </mc:Choice>
              <mc:Fallback>
                <p:oleObj name="Equation" r:id="rId10" imgW="1714500" imgH="1346200" progId="Equation.DSMT4">
                  <p:embed/>
                  <p:pic>
                    <p:nvPicPr>
                      <p:cNvPr id="1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3" y="2347118"/>
                        <a:ext cx="2303462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6282" y="2388800"/>
                <a:ext cx="70551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𝑎𝑥𝑖𝑠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82" y="2388800"/>
                <a:ext cx="705514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6897" r="-431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22960" y="4298664"/>
            <a:ext cx="447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charset="0"/>
                <a:ea typeface="Palatino Linotype" charset="0"/>
                <a:cs typeface="Palatino Linotype" charset="0"/>
              </a:rPr>
              <a:t>Now, combine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08600" y="5231851"/>
                <a:ext cx="2366802" cy="694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charset="0"/>
                            </a:rPr>
                            <m:t>(3</m:t>
                          </m:r>
                          <m:r>
                            <a:rPr lang="en-US" sz="1400" b="0" i="1" smtClean="0">
                              <a:latin typeface="Cambria Math" charset="0"/>
                            </a:rPr>
                            <m:t>𝑘𝑔</m:t>
                          </m:r>
                          <m:r>
                            <a:rPr lang="en-US" sz="1400" b="0" i="1" smtClean="0">
                              <a:latin typeface="Cambria Math" charset="0"/>
                            </a:rPr>
                            <m:t>)(9.8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charset="0"/>
                            </a:rPr>
                            <m:t>𝑘𝑔</m:t>
                          </m:r>
                          <m:r>
                            <a:rPr lang="en-US" sz="1400" b="0" i="1" smtClean="0"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charset="0"/>
                            </a:rPr>
                            <m:t>(5</m:t>
                          </m:r>
                          <m:r>
                            <a:rPr lang="en-US" sz="1400" b="0" i="1" smtClean="0">
                              <a:latin typeface="Cambria Math" charset="0"/>
                            </a:rPr>
                            <m:t>𝑘𝑔</m:t>
                          </m:r>
                          <m:r>
                            <a:rPr lang="en-US" sz="1400" b="0" i="1" smtClean="0">
                              <a:latin typeface="Cambria Math" charset="0"/>
                            </a:rPr>
                            <m:t>)</m:t>
                          </m:r>
                        </m:den>
                      </m:f>
                      <m:r>
                        <a:rPr lang="en-US" sz="1400" b="0" i="1" smtClean="0">
                          <a:latin typeface="Cambria Math" charset="0"/>
                        </a:rPr>
                        <m:t>=5.35 </m:t>
                      </m:r>
                      <m:r>
                        <a:rPr lang="en-US" sz="1400" b="0" i="1" smtClean="0">
                          <a:latin typeface="Cambria Math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600" y="5231851"/>
                <a:ext cx="2366802" cy="694998"/>
              </a:xfrm>
              <a:prstGeom prst="rect">
                <a:avLst/>
              </a:prstGeom>
              <a:blipFill rotWithShape="0">
                <a:blip r:embed="rId13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366760" y="3440211"/>
            <a:ext cx="59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Palatino Linotype" charset="0"/>
                <a:ea typeface="Palatino Linotype" charset="0"/>
                <a:cs typeface="Palatino Linotype" charset="0"/>
              </a:rPr>
              <a:t>m</a:t>
            </a:r>
            <a:r>
              <a:rPr lang="en-US" sz="1400" baseline="-25000" dirty="0" err="1">
                <a:latin typeface="Palatino Linotype" charset="0"/>
                <a:ea typeface="Palatino Linotype" charset="0"/>
                <a:cs typeface="Palatino Linotype" charset="0"/>
              </a:rPr>
              <a:t>b</a:t>
            </a:r>
            <a:r>
              <a:rPr lang="en-US" sz="1400" dirty="0" err="1">
                <a:latin typeface="Palatino Linotype" charset="0"/>
                <a:ea typeface="Palatino Linotype" charset="0"/>
                <a:cs typeface="Palatino Linotype" charset="0"/>
              </a:rPr>
              <a:t>g</a:t>
            </a:r>
            <a:endParaRPr lang="en-US" sz="14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84900" y="2760860"/>
            <a:ext cx="59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Palatino Linotype" charset="0"/>
                <a:ea typeface="Palatino Linotype" charset="0"/>
                <a:cs typeface="Palatino Linotype" charset="0"/>
              </a:rPr>
              <a:t>m</a:t>
            </a:r>
            <a:r>
              <a:rPr lang="en-US" sz="1400" baseline="-25000" dirty="0" err="1">
                <a:latin typeface="Palatino Linotype" charset="0"/>
                <a:ea typeface="Palatino Linotype" charset="0"/>
                <a:cs typeface="Palatino Linotype" charset="0"/>
              </a:rPr>
              <a:t>s</a:t>
            </a:r>
            <a:r>
              <a:rPr lang="en-US" sz="1400" dirty="0" err="1">
                <a:latin typeface="Palatino Linotype" charset="0"/>
                <a:ea typeface="Palatino Linotype" charset="0"/>
                <a:cs typeface="Palatino Linotype" charset="0"/>
              </a:rPr>
              <a:t>g</a:t>
            </a:r>
            <a:endParaRPr lang="en-US" sz="14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53160" y="2381958"/>
                <a:ext cx="4874540" cy="945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:</m:t>
                      </m:r>
                    </m:oMath>
                  </m:oMathPara>
                </a14:m>
                <a:endParaRPr lang="en-US" b="0" dirty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                                 </m:t>
                      </m:r>
                      <m:r>
                        <a:rPr lang="en-US" b="0" i="1" smtClean="0">
                          <a:latin typeface="Cambria Math" charset="0"/>
                        </a:rPr>
                        <m:t>𝑇</m:t>
                      </m:r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𝑔</m:t>
                      </m:r>
                      <m:r>
                        <a:rPr lang="en-US" b="0" i="1" smtClean="0">
                          <a:latin typeface="Cambria Math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                                  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𝑔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60" y="2381958"/>
                <a:ext cx="4874540" cy="945259"/>
              </a:xfrm>
              <a:prstGeom prst="rect">
                <a:avLst/>
              </a:prstGeom>
              <a:blipFill>
                <a:blip r:embed="rId1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38300" y="4724883"/>
                <a:ext cx="2116220" cy="1214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𝑔</m:t>
                      </m:r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𝑎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𝑎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4724883"/>
                <a:ext cx="2116220" cy="121469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17B8AF3-2FB6-D246-8D29-B86AB24A224A}"/>
              </a:ext>
            </a:extLst>
          </p:cNvPr>
          <p:cNvSpPr txBox="1"/>
          <p:nvPr/>
        </p:nvSpPr>
        <p:spPr>
          <a:xfrm>
            <a:off x="8472668" y="6296628"/>
            <a:ext cx="474562" cy="2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15.) </a:t>
            </a:r>
          </a:p>
        </p:txBody>
      </p:sp>
    </p:spTree>
    <p:extLst>
      <p:ext uri="{BB962C8B-B14F-4D97-AF65-F5344CB8AC3E}">
        <p14:creationId xmlns:p14="http://schemas.microsoft.com/office/powerpoint/2010/main" val="12602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2" grpId="0" animBg="1"/>
      <p:bldP spid="13" grpId="0" animBg="1"/>
      <p:bldP spid="21" grpId="0" animBg="1"/>
      <p:bldP spid="22" grpId="0"/>
      <p:bldP spid="24" grpId="0"/>
      <p:bldP spid="25" grpId="0"/>
      <p:bldP spid="26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38" y="130495"/>
            <a:ext cx="8229600" cy="707886"/>
          </a:xfrm>
        </p:spPr>
        <p:txBody>
          <a:bodyPr/>
          <a:lstStyle/>
          <a:p>
            <a:r>
              <a:rPr lang="en-US" dirty="0"/>
              <a:t>Bucket problem (</a:t>
            </a:r>
            <a:r>
              <a:rPr lang="en-US" dirty="0" err="1"/>
              <a:t>con’t</a:t>
            </a:r>
            <a:r>
              <a:rPr lang="en-US" dirty="0"/>
              <a:t>.)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7112000" y="1612900"/>
            <a:ext cx="1600200" cy="2057400"/>
            <a:chOff x="4464" y="432"/>
            <a:chExt cx="1344" cy="1728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4752" y="432"/>
              <a:ext cx="528" cy="912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4992" y="912"/>
              <a:ext cx="81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4464" y="81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4752" y="816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4560" y="1392"/>
              <a:ext cx="384" cy="480"/>
              <a:chOff x="4080" y="1536"/>
              <a:chExt cx="384" cy="480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4080" y="1632"/>
                <a:ext cx="384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4080" y="1536"/>
                <a:ext cx="384" cy="144"/>
                <a:chOff x="1200" y="1536"/>
                <a:chExt cx="576" cy="240"/>
              </a:xfrm>
            </p:grpSpPr>
            <p:sp>
              <p:nvSpPr>
                <p:cNvPr id="19" name="Arc 13"/>
                <p:cNvSpPr>
                  <a:spLocks/>
                </p:cNvSpPr>
                <p:nvPr/>
              </p:nvSpPr>
              <p:spPr bwMode="auto">
                <a:xfrm flipH="1">
                  <a:off x="1200" y="1536"/>
                  <a:ext cx="288" cy="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Arc 14"/>
                <p:cNvSpPr>
                  <a:spLocks/>
                </p:cNvSpPr>
                <p:nvPr/>
              </p:nvSpPr>
              <p:spPr bwMode="auto">
                <a:xfrm>
                  <a:off x="1488" y="1536"/>
                  <a:ext cx="288" cy="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4080" y="1680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H="1">
                <a:off x="4368" y="1680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4176" y="1968"/>
                <a:ext cx="192" cy="48"/>
              </a:xfrm>
              <a:custGeom>
                <a:avLst/>
                <a:gdLst>
                  <a:gd name="T0" fmla="*/ 0 w 192"/>
                  <a:gd name="T1" fmla="*/ 0 h 48"/>
                  <a:gd name="T2" fmla="*/ 96 w 192"/>
                  <a:gd name="T3" fmla="*/ 48 h 48"/>
                  <a:gd name="T4" fmla="*/ 192 w 192"/>
                  <a:gd name="T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76" y="8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5040" y="168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" name="Object 19"/>
            <p:cNvGraphicFramePr>
              <a:graphicFrameLocks noChangeAspect="1"/>
            </p:cNvGraphicFramePr>
            <p:nvPr/>
          </p:nvGraphicFramePr>
          <p:xfrm>
            <a:off x="5088" y="1776"/>
            <a:ext cx="151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" name="Equation" r:id="rId3" imgW="127000" imgH="165100" progId="Equation.DSMT4">
                    <p:embed/>
                  </p:oleObj>
                </mc:Choice>
                <mc:Fallback>
                  <p:oleObj name="Equation" r:id="rId3" imgW="127000" imgH="165100" progId="Equation.DSMT4">
                    <p:embed/>
                    <p:pic>
                      <p:nvPicPr>
                        <p:cNvPr id="11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1776"/>
                          <a:ext cx="151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>
              <a:off x="4752" y="912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" name="Object 23"/>
            <p:cNvGraphicFramePr>
              <a:graphicFrameLocks noChangeAspect="1"/>
            </p:cNvGraphicFramePr>
            <p:nvPr/>
          </p:nvGraphicFramePr>
          <p:xfrm>
            <a:off x="4848" y="960"/>
            <a:ext cx="159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8" name="Equation" r:id="rId5" imgW="152400" imgH="152400" progId="Equation.DSMT4">
                    <p:embed/>
                  </p:oleObj>
                </mc:Choice>
                <mc:Fallback>
                  <p:oleObj name="Equation" r:id="rId5" imgW="152400" imgH="152400" progId="Equation.DSMT4">
                    <p:embed/>
                    <p:pic>
                      <p:nvPicPr>
                        <p:cNvPr id="13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96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247649" y="941638"/>
            <a:ext cx="8762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Now,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use conservation of energy 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to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determine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the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velocity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of the pail after it has fallen h = 4 meters: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2567" y="5408530"/>
            <a:ext cx="8727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Note that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using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the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acceleration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from </a:t>
            </a:r>
            <a:r>
              <a:rPr lang="en-US" sz="2000" i="1" dirty="0">
                <a:latin typeface="+mj-lt"/>
                <a:ea typeface="Palatino Linotype" charset="0"/>
                <a:cs typeface="Palatino Linotype" charset="0"/>
              </a:rPr>
              <a:t>Part a 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and a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combination of kinematic equations 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(which we could use as the angular acceleration is constant), we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get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Palatino Linotype" charset="0"/>
                <a:cs typeface="Palatino Linotype" charset="0"/>
              </a:rPr>
              <a:t>v = 6.54 m/s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also </a:t>
            </a:r>
            <a:r>
              <a:rPr lang="mr-IN" sz="2000" dirty="0">
                <a:latin typeface="+mj-lt"/>
                <a:ea typeface="Palatino Linotype" charset="0"/>
                <a:cs typeface="Palatino Linotype" charset="0"/>
              </a:rPr>
              <a:t>–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same answer both ways!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3174287-5DC6-324D-862F-9F110FD00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169617"/>
              </p:ext>
            </p:extLst>
          </p:nvPr>
        </p:nvGraphicFramePr>
        <p:xfrm>
          <a:off x="1057021" y="1875028"/>
          <a:ext cx="5581650" cy="333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r:id="rId7" imgW="3594100" imgH="2146300" progId="Equation.DSMT4">
                  <p:embed/>
                </p:oleObj>
              </mc:Choice>
              <mc:Fallback>
                <p:oleObj r:id="rId7" imgW="3594100" imgH="21463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BBDB65-19CE-6A4A-8CA4-23A6350A7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7021" y="1875028"/>
                        <a:ext cx="5581650" cy="333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D14E059-5FF7-574F-BEAD-355501C4EB6B}"/>
              </a:ext>
            </a:extLst>
          </p:cNvPr>
          <p:cNvSpPr txBox="1"/>
          <p:nvPr/>
        </p:nvSpPr>
        <p:spPr>
          <a:xfrm>
            <a:off x="8472668" y="6296628"/>
            <a:ext cx="474562" cy="2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16.) </a:t>
            </a:r>
          </a:p>
        </p:txBody>
      </p:sp>
    </p:spTree>
    <p:extLst>
      <p:ext uri="{BB962C8B-B14F-4D97-AF65-F5344CB8AC3E}">
        <p14:creationId xmlns:p14="http://schemas.microsoft.com/office/powerpoint/2010/main" val="30927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Swinging beam</a:t>
            </a:r>
            <a:r>
              <a:rPr lang="mr-IN" dirty="0"/>
              <a:t>…</a:t>
            </a:r>
            <a:r>
              <a:rPr lang="en-US" dirty="0"/>
              <a:t>now with energy!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918960" y="1227667"/>
            <a:ext cx="382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FF0C15"/>
                </a:solidFill>
              </a:rPr>
              <a:t>Problem 8.53</a:t>
            </a:r>
            <a:endParaRPr lang="en-US" altLang="en-US" sz="2000"/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8382000" y="2123017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8445500" y="2961217"/>
          <a:ext cx="6985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Equation" r:id="rId3" imgW="558800" imgH="165100" progId="Equation.DSMT4">
                  <p:embed/>
                </p:oleObj>
              </mc:Choice>
              <mc:Fallback>
                <p:oleObj name="Equation" r:id="rId3" imgW="558800" imgH="16510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0" y="2961217"/>
                        <a:ext cx="6985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6400800" y="4028017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6629400" y="1970617"/>
            <a:ext cx="304800" cy="2057400"/>
          </a:xfrm>
          <a:prstGeom prst="rect">
            <a:avLst/>
          </a:prstGeom>
          <a:solidFill>
            <a:srgbClr val="5554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7848600" y="1970617"/>
            <a:ext cx="304800" cy="2057400"/>
          </a:xfrm>
          <a:prstGeom prst="rect">
            <a:avLst/>
          </a:prstGeom>
          <a:solidFill>
            <a:srgbClr val="5554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6934200" y="2046817"/>
            <a:ext cx="914400" cy="76200"/>
          </a:xfrm>
          <a:prstGeom prst="rect">
            <a:avLst/>
          </a:prstGeom>
          <a:solidFill>
            <a:srgbClr val="5554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7315200" y="2123017"/>
            <a:ext cx="152400" cy="1600200"/>
          </a:xfrm>
          <a:prstGeom prst="rect">
            <a:avLst/>
          </a:prstGeom>
          <a:solidFill>
            <a:srgbClr val="76E3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7162800" y="3723217"/>
            <a:ext cx="457200" cy="152400"/>
          </a:xfrm>
          <a:prstGeom prst="rect">
            <a:avLst/>
          </a:prstGeom>
          <a:solidFill>
            <a:srgbClr val="FF0C1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4" name="Line 50"/>
          <p:cNvSpPr>
            <a:spLocks noChangeShapeType="1"/>
          </p:cNvSpPr>
          <p:nvPr/>
        </p:nvSpPr>
        <p:spPr bwMode="auto">
          <a:xfrm>
            <a:off x="7391400" y="372321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1"/>
          <p:cNvSpPr>
            <a:spLocks noChangeArrowheads="1"/>
          </p:cNvSpPr>
          <p:nvPr/>
        </p:nvSpPr>
        <p:spPr bwMode="auto">
          <a:xfrm>
            <a:off x="7162800" y="3647017"/>
            <a:ext cx="457200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65125" y="1313392"/>
            <a:ext cx="60966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 giant swing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consists of a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M = 365 kg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L = 10 meter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long arm with two “massless” seats at its end. Consider the swing as a uniform bar, with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I</a:t>
            </a:r>
            <a:r>
              <a:rPr lang="en-US" alt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cm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= 1/12 ML</a:t>
            </a:r>
            <a:r>
              <a:rPr lang="en-US" alt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91"/>
          <p:cNvSpPr txBox="1">
            <a:spLocks noChangeArrowheads="1"/>
          </p:cNvSpPr>
          <p:nvPr/>
        </p:nvSpPr>
        <p:spPr bwMode="auto">
          <a:xfrm>
            <a:off x="847724" y="4991759"/>
            <a:ext cx="8321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d.) What’s the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speed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of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the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chairs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at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the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bottom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of the arc?</a:t>
            </a:r>
          </a:p>
        </p:txBody>
      </p:sp>
      <p:sp>
        <p:nvSpPr>
          <p:cNvPr id="24" name="Text Box 92">
            <a:extLst>
              <a:ext uri="{FF2B5EF4-FFF2-40B4-BE49-F238E27FC236}">
                <a16:creationId xmlns:a16="http://schemas.microsoft.com/office/drawing/2014/main" id="{E21F5660-4A2B-304E-A6B9-379DBB845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3376494"/>
            <a:ext cx="4867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b.) What’s the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potential energy 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when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at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some angle 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above the lowest point?</a:t>
            </a:r>
          </a:p>
        </p:txBody>
      </p:sp>
      <p:sp>
        <p:nvSpPr>
          <p:cNvPr id="25" name="Text Box 93">
            <a:extLst>
              <a:ext uri="{FF2B5EF4-FFF2-40B4-BE49-F238E27FC236}">
                <a16:creationId xmlns:a16="http://schemas.microsoft.com/office/drawing/2014/main" id="{681A1730-15DE-B145-9476-991A998FD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4" y="2517690"/>
            <a:ext cx="48672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a.) Relative to 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the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chair’s lowest point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,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where’s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 the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center-of-mass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of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 the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arm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?</a:t>
            </a:r>
          </a:p>
        </p:txBody>
      </p:sp>
      <p:sp>
        <p:nvSpPr>
          <p:cNvPr id="26" name="Text Box 91">
            <a:extLst>
              <a:ext uri="{FF2B5EF4-FFF2-40B4-BE49-F238E27FC236}">
                <a16:creationId xmlns:a16="http://schemas.microsoft.com/office/drawing/2014/main" id="{434E5CB5-CF8E-9E49-99D5-BD2C2D838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4" y="4314091"/>
            <a:ext cx="87280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c.) What’s the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potential energy at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 the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bottom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 of the arc?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719556-B004-6143-9DEF-D09A91DCA9F6}"/>
              </a:ext>
            </a:extLst>
          </p:cNvPr>
          <p:cNvSpPr txBox="1"/>
          <p:nvPr/>
        </p:nvSpPr>
        <p:spPr>
          <a:xfrm>
            <a:off x="8472668" y="6296628"/>
            <a:ext cx="474562" cy="2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17.) </a:t>
            </a:r>
          </a:p>
        </p:txBody>
      </p:sp>
    </p:spTree>
    <p:extLst>
      <p:ext uri="{BB962C8B-B14F-4D97-AF65-F5344CB8AC3E}">
        <p14:creationId xmlns:p14="http://schemas.microsoft.com/office/powerpoint/2010/main" val="303200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683500" y="2235200"/>
            <a:ext cx="457200" cy="457200"/>
          </a:xfrm>
          <a:prstGeom prst="rtTriangle">
            <a:avLst/>
          </a:prstGeom>
          <a:solidFill>
            <a:srgbClr val="FEFF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6159500" y="1549400"/>
          <a:ext cx="85407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7" name="Equation" r:id="rId3" imgW="635000" imgH="165100" progId="Equation.DSMT4">
                  <p:embed/>
                </p:oleObj>
              </mc:Choice>
              <mc:Fallback>
                <p:oleObj name="Equation" r:id="rId3" imgW="635000" imgH="165100" progId="Equation.DSMT4">
                  <p:embed/>
                  <p:pic>
                    <p:nvPicPr>
                      <p:cNvPr id="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1549400"/>
                        <a:ext cx="85407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7531100" y="2006600"/>
            <a:ext cx="152400" cy="1905000"/>
          </a:xfrm>
          <a:prstGeom prst="rect">
            <a:avLst/>
          </a:prstGeom>
          <a:solidFill>
            <a:srgbClr val="76E3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7531100" y="2901950"/>
          <a:ext cx="153988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8" name="Equation" r:id="rId5" imgW="114300" imgH="127000" progId="Equation.DSMT4">
                  <p:embed/>
                </p:oleObj>
              </mc:Choice>
              <mc:Fallback>
                <p:oleObj name="Equation" r:id="rId5" imgW="114300" imgH="127000" progId="Equation.DSMT4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0" y="2901950"/>
                        <a:ext cx="153988" cy="17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6"/>
          <p:cNvSpPr>
            <a:spLocks noChangeArrowheads="1"/>
          </p:cNvSpPr>
          <p:nvPr/>
        </p:nvSpPr>
        <p:spPr bwMode="auto">
          <a:xfrm rot="18900000">
            <a:off x="8140700" y="1701800"/>
            <a:ext cx="152400" cy="1905000"/>
          </a:xfrm>
          <a:prstGeom prst="rect">
            <a:avLst/>
          </a:prstGeom>
          <a:solidFill>
            <a:srgbClr val="76E3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8140700" y="2616200"/>
          <a:ext cx="153988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9" name="Equation" r:id="rId7" imgW="114300" imgH="127000" progId="Equation.DSMT4">
                  <p:embed/>
                </p:oleObj>
              </mc:Choice>
              <mc:Fallback>
                <p:oleObj name="Equation" r:id="rId7" imgW="114300" imgH="127000" progId="Equation.DSMT4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0700" y="2616200"/>
                        <a:ext cx="153988" cy="17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6540500" y="2997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7759700" y="3911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>
            <a:off x="6997700" y="2692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>
            <a:off x="7835900" y="299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>
            <a:off x="7835900" y="269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7912100" y="3225800"/>
          <a:ext cx="1603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0" name="Equation" r:id="rId8" imgW="165100" imgH="393700" progId="Equation.DSMT4">
                  <p:embed/>
                </p:oleObj>
              </mc:Choice>
              <mc:Fallback>
                <p:oleObj name="Equation" r:id="rId8" imgW="165100" imgH="393700" progId="Equation.DSMT4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2100" y="3225800"/>
                        <a:ext cx="1603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7912100" y="2762250"/>
          <a:ext cx="1222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1" name="Equation" r:id="rId10" imgW="127000" imgH="165100" progId="Equation.DSMT4">
                  <p:embed/>
                </p:oleObj>
              </mc:Choice>
              <mc:Fallback>
                <p:oleObj name="Equation" r:id="rId10" imgW="127000" imgH="165100" progId="Equation.DSMT4">
                  <p:embed/>
                  <p:pic>
                    <p:nvPicPr>
                      <p:cNvPr id="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2100" y="2762250"/>
                        <a:ext cx="1222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6540500" y="2082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6311900" y="2311400"/>
          <a:ext cx="1603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2" name="Equation" r:id="rId12" imgW="165100" imgH="393700" progId="Equation.DSMT4">
                  <p:embed/>
                </p:oleObj>
              </mc:Choice>
              <mc:Fallback>
                <p:oleObj name="Equation" r:id="rId12" imgW="165100" imgH="393700" progId="Equation.DSMT4">
                  <p:embed/>
                  <p:pic>
                    <p:nvPicPr>
                      <p:cNvPr id="1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311400"/>
                        <a:ext cx="1603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6540500" y="2082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7302500" y="208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>
            <a:off x="7150100" y="26987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7226300" y="2768600"/>
          <a:ext cx="1222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3" name="Equation" r:id="rId13" imgW="127000" imgH="165100" progId="Equation.DSMT4">
                  <p:embed/>
                </p:oleObj>
              </mc:Choice>
              <mc:Fallback>
                <p:oleObj name="Equation" r:id="rId13" imgW="127000" imgH="165100" progId="Equation.DSMT4">
                  <p:embed/>
                  <p:pic>
                    <p:nvPicPr>
                      <p:cNvPr id="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2768600"/>
                        <a:ext cx="1222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6772275" y="2235200"/>
          <a:ext cx="4667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4" name="Equation" r:id="rId14" imgW="482600" imgH="393700" progId="Equation.DSMT4">
                  <p:embed/>
                </p:oleObj>
              </mc:Choice>
              <mc:Fallback>
                <p:oleObj name="Equation" r:id="rId14" imgW="482600" imgH="393700" progId="Equation.DSMT4">
                  <p:embed/>
                  <p:pic>
                    <p:nvPicPr>
                      <p:cNvPr id="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275" y="2235200"/>
                        <a:ext cx="4667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/>
        </p:nvGraphicFramePr>
        <p:xfrm>
          <a:off x="8140700" y="1930400"/>
          <a:ext cx="1603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5" name="Equation" r:id="rId16" imgW="165100" imgH="393700" progId="Equation.DSMT4">
                  <p:embed/>
                </p:oleObj>
              </mc:Choice>
              <mc:Fallback>
                <p:oleObj name="Equation" r:id="rId16" imgW="165100" imgH="393700" progId="Equation.DSMT4">
                  <p:embed/>
                  <p:pic>
                    <p:nvPicPr>
                      <p:cNvPr id="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0700" y="1930400"/>
                        <a:ext cx="1603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43"/>
          <p:cNvSpPr>
            <a:spLocks noChangeShapeType="1"/>
          </p:cNvSpPr>
          <p:nvPr/>
        </p:nvSpPr>
        <p:spPr bwMode="auto">
          <a:xfrm>
            <a:off x="7835900" y="2006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44"/>
          <p:cNvSpPr>
            <a:spLocks/>
          </p:cNvSpPr>
          <p:nvPr/>
        </p:nvSpPr>
        <p:spPr bwMode="auto">
          <a:xfrm>
            <a:off x="7683500" y="2387600"/>
            <a:ext cx="152400" cy="88900"/>
          </a:xfrm>
          <a:custGeom>
            <a:avLst/>
            <a:gdLst>
              <a:gd name="T0" fmla="*/ 0 w 96"/>
              <a:gd name="T1" fmla="*/ 48 h 56"/>
              <a:gd name="T2" fmla="*/ 48 w 96"/>
              <a:gd name="T3" fmla="*/ 48 h 56"/>
              <a:gd name="T4" fmla="*/ 96 w 96"/>
              <a:gd name="T5" fmla="*/ 0 h 56"/>
              <a:gd name="T6" fmla="*/ 0 60000 65536"/>
              <a:gd name="T7" fmla="*/ 0 60000 65536"/>
              <a:gd name="T8" fmla="*/ 0 60000 65536"/>
              <a:gd name="T9" fmla="*/ 0 w 96"/>
              <a:gd name="T10" fmla="*/ 0 h 56"/>
              <a:gd name="T11" fmla="*/ 96 w 9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56">
                <a:moveTo>
                  <a:pt x="0" y="48"/>
                </a:moveTo>
                <a:cubicBezTo>
                  <a:pt x="16" y="52"/>
                  <a:pt x="32" y="56"/>
                  <a:pt x="48" y="48"/>
                </a:cubicBezTo>
                <a:cubicBezTo>
                  <a:pt x="64" y="40"/>
                  <a:pt x="80" y="20"/>
                  <a:pt x="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7" name="Object 17"/>
          <p:cNvGraphicFramePr>
            <a:graphicFrameLocks noChangeAspect="1"/>
          </p:cNvGraphicFramePr>
          <p:nvPr/>
        </p:nvGraphicFramePr>
        <p:xfrm>
          <a:off x="7759700" y="2463800"/>
          <a:ext cx="1238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6" name="Equation" r:id="rId17" imgW="127000" imgH="177800" progId="Equation.DSMT4">
                  <p:embed/>
                </p:oleObj>
              </mc:Choice>
              <mc:Fallback>
                <p:oleObj name="Equation" r:id="rId17" imgW="127000" imgH="177800" progId="Equation.DSMT4">
                  <p:embed/>
                  <p:pic>
                    <p:nvPicPr>
                      <p:cNvPr id="2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700" y="2463800"/>
                        <a:ext cx="123825" cy="17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8"/>
          <p:cNvGraphicFramePr>
            <a:graphicFrameLocks noChangeAspect="1"/>
          </p:cNvGraphicFramePr>
          <p:nvPr/>
        </p:nvGraphicFramePr>
        <p:xfrm>
          <a:off x="5613400" y="3302000"/>
          <a:ext cx="14811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7" name="Equation" r:id="rId19" imgW="1333500" imgH="431800" progId="Equation.DSMT4">
                  <p:embed/>
                </p:oleObj>
              </mc:Choice>
              <mc:Fallback>
                <p:oleObj name="Equation" r:id="rId19" imgW="1333500" imgH="431800" progId="Equation.DSMT4">
                  <p:embed/>
                  <p:pic>
                    <p:nvPicPr>
                      <p:cNvPr id="2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3302000"/>
                        <a:ext cx="148113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eform 47"/>
          <p:cNvSpPr>
            <a:spLocks/>
          </p:cNvSpPr>
          <p:nvPr/>
        </p:nvSpPr>
        <p:spPr bwMode="auto">
          <a:xfrm>
            <a:off x="7061200" y="2870200"/>
            <a:ext cx="393700" cy="736600"/>
          </a:xfrm>
          <a:custGeom>
            <a:avLst/>
            <a:gdLst>
              <a:gd name="T0" fmla="*/ 184 w 248"/>
              <a:gd name="T1" fmla="*/ 0 h 464"/>
              <a:gd name="T2" fmla="*/ 248 w 248"/>
              <a:gd name="T3" fmla="*/ 40 h 464"/>
              <a:gd name="T4" fmla="*/ 176 w 248"/>
              <a:gd name="T5" fmla="*/ 288 h 464"/>
              <a:gd name="T6" fmla="*/ 128 w 248"/>
              <a:gd name="T7" fmla="*/ 352 h 464"/>
              <a:gd name="T8" fmla="*/ 112 w 248"/>
              <a:gd name="T9" fmla="*/ 376 h 464"/>
              <a:gd name="T10" fmla="*/ 88 w 248"/>
              <a:gd name="T11" fmla="*/ 392 h 464"/>
              <a:gd name="T12" fmla="*/ 80 w 248"/>
              <a:gd name="T13" fmla="*/ 424 h 464"/>
              <a:gd name="T14" fmla="*/ 0 w 248"/>
              <a:gd name="T15" fmla="*/ 464 h 4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8"/>
              <a:gd name="T25" fmla="*/ 0 h 464"/>
              <a:gd name="T26" fmla="*/ 248 w 248"/>
              <a:gd name="T27" fmla="*/ 464 h 4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8" h="464">
                <a:moveTo>
                  <a:pt x="184" y="0"/>
                </a:moveTo>
                <a:cubicBezTo>
                  <a:pt x="241" y="19"/>
                  <a:pt x="222" y="1"/>
                  <a:pt x="248" y="40"/>
                </a:cubicBezTo>
                <a:cubicBezTo>
                  <a:pt x="243" y="105"/>
                  <a:pt x="243" y="242"/>
                  <a:pt x="176" y="288"/>
                </a:cubicBezTo>
                <a:cubicBezTo>
                  <a:pt x="165" y="319"/>
                  <a:pt x="155" y="333"/>
                  <a:pt x="128" y="352"/>
                </a:cubicBezTo>
                <a:cubicBezTo>
                  <a:pt x="122" y="360"/>
                  <a:pt x="118" y="369"/>
                  <a:pt x="112" y="376"/>
                </a:cubicBezTo>
                <a:cubicBezTo>
                  <a:pt x="105" y="382"/>
                  <a:pt x="93" y="384"/>
                  <a:pt x="88" y="392"/>
                </a:cubicBezTo>
                <a:cubicBezTo>
                  <a:pt x="81" y="401"/>
                  <a:pt x="88" y="416"/>
                  <a:pt x="80" y="424"/>
                </a:cubicBezTo>
                <a:cubicBezTo>
                  <a:pt x="57" y="443"/>
                  <a:pt x="26" y="450"/>
                  <a:pt x="0" y="4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0" name="Text Box 92"/>
          <p:cNvSpPr txBox="1">
            <a:spLocks noChangeArrowheads="1"/>
          </p:cNvSpPr>
          <p:nvPr/>
        </p:nvSpPr>
        <p:spPr bwMode="auto">
          <a:xfrm>
            <a:off x="441326" y="2018877"/>
            <a:ext cx="4867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b.) What’s the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potential energy 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when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at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some angle 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above the lowest point?</a:t>
            </a:r>
          </a:p>
        </p:txBody>
      </p:sp>
      <p:sp>
        <p:nvSpPr>
          <p:cNvPr id="31" name="Text Box 93"/>
          <p:cNvSpPr txBox="1">
            <a:spLocks noChangeArrowheads="1"/>
          </p:cNvSpPr>
          <p:nvPr/>
        </p:nvSpPr>
        <p:spPr bwMode="auto">
          <a:xfrm>
            <a:off x="441325" y="548400"/>
            <a:ext cx="86100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a.) Relative to 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the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chair’s lowest point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,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where’s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 the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center-of-mass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of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 the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arm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?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15061" y="1137422"/>
            <a:ext cx="3914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The center of mass will be halfway down as the chairs are massless.</a:t>
            </a:r>
          </a:p>
        </p:txBody>
      </p:sp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154406"/>
              </p:ext>
            </p:extLst>
          </p:nvPr>
        </p:nvGraphicFramePr>
        <p:xfrm>
          <a:off x="1914423" y="2880315"/>
          <a:ext cx="3226702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8" name="Equation" r:id="rId21" imgW="2120900" imgH="1333500" progId="Equation.DSMT4">
                  <p:embed/>
                </p:oleObj>
              </mc:Choice>
              <mc:Fallback>
                <p:oleObj name="Equation" r:id="rId21" imgW="2120900" imgH="1333500" progId="Equation.DSMT4">
                  <p:embed/>
                  <p:pic>
                    <p:nvPicPr>
                      <p:cNvPr id="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423" y="2880315"/>
                        <a:ext cx="3226702" cy="202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91"/>
          <p:cNvSpPr txBox="1">
            <a:spLocks noChangeArrowheads="1"/>
          </p:cNvSpPr>
          <p:nvPr/>
        </p:nvSpPr>
        <p:spPr bwMode="auto">
          <a:xfrm>
            <a:off x="216227" y="5045890"/>
            <a:ext cx="87280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c.) What’s the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potential energy at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 the </a:t>
            </a:r>
            <a:r>
              <a:rPr lang="en-US" alt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bottom</a:t>
            </a:r>
            <a:r>
              <a:rPr lang="en-US" altLang="en-US" sz="2000" dirty="0">
                <a:latin typeface="+mj-lt"/>
                <a:ea typeface="Palatino Linotype" charset="0"/>
                <a:cs typeface="Palatino Linotype" charset="0"/>
              </a:rPr>
              <a:t> of the arc?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21918" y="1233752"/>
            <a:ext cx="1300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Palatino Linotype" charset="0"/>
                <a:ea typeface="Palatino Linotype" charset="0"/>
                <a:cs typeface="Palatino Linotype" charset="0"/>
              </a:rPr>
              <a:t>y</a:t>
            </a:r>
            <a:r>
              <a:rPr lang="en-US" sz="2000" baseline="-25000" dirty="0" err="1">
                <a:latin typeface="Palatino Linotype" charset="0"/>
                <a:ea typeface="Palatino Linotype" charset="0"/>
                <a:cs typeface="Palatino Linotype" charset="0"/>
              </a:rPr>
              <a:t>cm</a:t>
            </a: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 = L/2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4017" y="5623917"/>
            <a:ext cx="466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Palatino Linotype" charset="0"/>
                <a:ea typeface="Palatino Linotype" charset="0"/>
                <a:cs typeface="Palatino Linotype" charset="0"/>
              </a:rPr>
              <a:t>U</a:t>
            </a:r>
            <a:r>
              <a:rPr lang="en-US" baseline="-25000" dirty="0" err="1">
                <a:latin typeface="Palatino Linotype" charset="0"/>
                <a:ea typeface="Palatino Linotype" charset="0"/>
                <a:cs typeface="Palatino Linotype" charset="0"/>
              </a:rPr>
              <a:t>bottom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= </a:t>
            </a:r>
            <a:r>
              <a:rPr lang="en-US" dirty="0" err="1">
                <a:latin typeface="Palatino Linotype" charset="0"/>
                <a:ea typeface="Palatino Linotype" charset="0"/>
                <a:cs typeface="Palatino Linotype" charset="0"/>
              </a:rPr>
              <a:t>mgh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(L/2)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94400" y="4241800"/>
            <a:ext cx="314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We measure U from the center of mass </a:t>
            </a:r>
            <a:r>
              <a:rPr lang="mr-IN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–</a:t>
            </a:r>
            <a:r>
              <a:rPr lang="en-US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 its displacement gives us the h we need 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20621C-4AA8-4A48-8B9D-2356F759E9CC}"/>
              </a:ext>
            </a:extLst>
          </p:cNvPr>
          <p:cNvSpPr txBox="1"/>
          <p:nvPr/>
        </p:nvSpPr>
        <p:spPr>
          <a:xfrm>
            <a:off x="8472668" y="6296628"/>
            <a:ext cx="474562" cy="2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18.) </a:t>
            </a:r>
          </a:p>
        </p:txBody>
      </p:sp>
    </p:spTree>
    <p:extLst>
      <p:ext uri="{BB962C8B-B14F-4D97-AF65-F5344CB8AC3E}">
        <p14:creationId xmlns:p14="http://schemas.microsoft.com/office/powerpoint/2010/main" val="41900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8" grpId="0" animBg="1"/>
      <p:bldP spid="8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6" grpId="1" animBg="1"/>
      <p:bldP spid="29" grpId="0" animBg="1"/>
      <p:bldP spid="30" grpId="0"/>
      <p:bldP spid="34" grpId="0"/>
      <p:bldP spid="36" grpId="0"/>
      <p:bldP spid="37" grpId="0"/>
      <p:bldP spid="38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6548" y="1669961"/>
            <a:ext cx="661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Now we get to put it together and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use energy considerations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: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492678"/>
              </p:ext>
            </p:extLst>
          </p:nvPr>
        </p:nvGraphicFramePr>
        <p:xfrm>
          <a:off x="1306130" y="2272103"/>
          <a:ext cx="6644070" cy="355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3" imgW="4521200" imgH="2413000" progId="Equation.DSMT4">
                  <p:embed/>
                </p:oleObj>
              </mc:Choice>
              <mc:Fallback>
                <p:oleObj name="Equation" r:id="rId3" imgW="4521200" imgH="241300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130" y="2272103"/>
                        <a:ext cx="6644070" cy="355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21058" y="162345"/>
            <a:ext cx="4283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Remember to consider what moment of inertia you </a:t>
            </a:r>
            <a:r>
              <a:rPr lang="en-US" u="sng" dirty="0">
                <a:latin typeface="Palatino Linotype" charset="0"/>
                <a:ea typeface="Palatino Linotype" charset="0"/>
                <a:cs typeface="Palatino Linotype" charset="0"/>
              </a:rPr>
              <a:t>have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vs. what you </a:t>
            </a:r>
            <a:r>
              <a:rPr lang="en-US" u="sng" dirty="0">
                <a:latin typeface="Palatino Linotype" charset="0"/>
                <a:ea typeface="Palatino Linotype" charset="0"/>
                <a:cs typeface="Palatino Linotype" charset="0"/>
              </a:rPr>
              <a:t>need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:</a:t>
            </a:r>
          </a:p>
          <a:p>
            <a:r>
              <a:rPr lang="en-US" dirty="0" err="1">
                <a:latin typeface="Palatino Linotype" charset="0"/>
                <a:ea typeface="Palatino Linotype" charset="0"/>
                <a:cs typeface="Palatino Linotype" charset="0"/>
              </a:rPr>
              <a:t>I</a:t>
            </a:r>
            <a:r>
              <a:rPr lang="en-US" baseline="-25000" dirty="0" err="1">
                <a:latin typeface="Palatino Linotype" charset="0"/>
                <a:ea typeface="Palatino Linotype" charset="0"/>
                <a:cs typeface="Palatino Linotype" charset="0"/>
              </a:rPr>
              <a:t>pin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= </a:t>
            </a:r>
            <a:r>
              <a:rPr lang="en-US" dirty="0" err="1">
                <a:latin typeface="Palatino Linotype" charset="0"/>
                <a:ea typeface="Palatino Linotype" charset="0"/>
                <a:cs typeface="Palatino Linotype" charset="0"/>
              </a:rPr>
              <a:t>I</a:t>
            </a:r>
            <a:r>
              <a:rPr lang="en-US" baseline="-25000" dirty="0" err="1">
                <a:latin typeface="Palatino Linotype" charset="0"/>
                <a:ea typeface="Palatino Linotype" charset="0"/>
                <a:cs typeface="Palatino Linotype" charset="0"/>
              </a:rPr>
              <a:t>cm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+ md</a:t>
            </a:r>
            <a:r>
              <a:rPr lang="en-US" baseline="30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= 1/12 ML</a:t>
            </a:r>
            <a:r>
              <a:rPr lang="en-US" baseline="30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+ M(L/2)</a:t>
            </a:r>
            <a:r>
              <a:rPr lang="en-US" baseline="30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endParaRPr lang="en-US" sz="16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83200" y="1034197"/>
            <a:ext cx="1981200" cy="17852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91">
            <a:extLst>
              <a:ext uri="{FF2B5EF4-FFF2-40B4-BE49-F238E27FC236}">
                <a16:creationId xmlns:a16="http://schemas.microsoft.com/office/drawing/2014/main" id="{EB218C32-9BCE-3848-8082-ED26AE76D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20" y="1232952"/>
            <a:ext cx="8321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d.) What’s the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speed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of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the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chairs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at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the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bottom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of the arc?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74C21-1CB3-5C4A-900A-83AADA4AEDBC}"/>
              </a:ext>
            </a:extLst>
          </p:cNvPr>
          <p:cNvSpPr txBox="1"/>
          <p:nvPr/>
        </p:nvSpPr>
        <p:spPr>
          <a:xfrm>
            <a:off x="8472668" y="6296628"/>
            <a:ext cx="474562" cy="2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19.)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2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63"/>
            <a:ext cx="8229600" cy="533399"/>
          </a:xfrm>
        </p:spPr>
        <p:txBody>
          <a:bodyPr>
            <a:normAutofit fontScale="90000"/>
          </a:bodyPr>
          <a:lstStyle/>
          <a:p>
            <a:r>
              <a:rPr lang="en-US" dirty="0"/>
              <a:t>Revisiting the Atwood machine problem</a:t>
            </a:r>
          </a:p>
        </p:txBody>
      </p:sp>
      <p:sp>
        <p:nvSpPr>
          <p:cNvPr id="4" name="Oval 23"/>
          <p:cNvSpPr>
            <a:spLocks/>
          </p:cNvSpPr>
          <p:nvPr/>
        </p:nvSpPr>
        <p:spPr bwMode="auto">
          <a:xfrm>
            <a:off x="6807200" y="1701800"/>
            <a:ext cx="1447800" cy="1447800"/>
          </a:xfrm>
          <a:prstGeom prst="ellipse">
            <a:avLst/>
          </a:prstGeom>
          <a:solidFill>
            <a:srgbClr val="FF151E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6807200" y="2463800"/>
            <a:ext cx="0" cy="1905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>
            <a:off x="8255000" y="2463800"/>
            <a:ext cx="0" cy="1066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6"/>
          <p:cNvSpPr>
            <a:spLocks/>
          </p:cNvSpPr>
          <p:nvPr/>
        </p:nvSpPr>
        <p:spPr bwMode="auto">
          <a:xfrm>
            <a:off x="6654800" y="4292600"/>
            <a:ext cx="304800" cy="304800"/>
          </a:xfrm>
          <a:prstGeom prst="rect">
            <a:avLst/>
          </a:prstGeom>
          <a:solidFill>
            <a:srgbClr val="20FF38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27"/>
          <p:cNvSpPr>
            <a:spLocks/>
          </p:cNvSpPr>
          <p:nvPr/>
        </p:nvSpPr>
        <p:spPr bwMode="auto">
          <a:xfrm>
            <a:off x="8102600" y="3530600"/>
            <a:ext cx="304800" cy="381000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6121400" y="1397000"/>
            <a:ext cx="2667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V="1">
            <a:off x="6197600" y="1320800"/>
            <a:ext cx="1524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6426200" y="1320800"/>
            <a:ext cx="1524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 flipV="1">
            <a:off x="6654800" y="1320800"/>
            <a:ext cx="1524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V="1">
            <a:off x="6883400" y="1320800"/>
            <a:ext cx="1524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 flipV="1">
            <a:off x="7112000" y="1320800"/>
            <a:ext cx="1524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4"/>
          <p:cNvSpPr>
            <a:spLocks noChangeShapeType="1"/>
          </p:cNvSpPr>
          <p:nvPr/>
        </p:nvSpPr>
        <p:spPr bwMode="auto">
          <a:xfrm flipV="1">
            <a:off x="7340600" y="1320800"/>
            <a:ext cx="1524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5"/>
          <p:cNvSpPr>
            <a:spLocks noChangeShapeType="1"/>
          </p:cNvSpPr>
          <p:nvPr/>
        </p:nvSpPr>
        <p:spPr bwMode="auto">
          <a:xfrm flipV="1">
            <a:off x="7569200" y="1320800"/>
            <a:ext cx="1524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flipV="1">
            <a:off x="7797800" y="1320800"/>
            <a:ext cx="1524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7"/>
          <p:cNvSpPr>
            <a:spLocks noChangeShapeType="1"/>
          </p:cNvSpPr>
          <p:nvPr/>
        </p:nvSpPr>
        <p:spPr bwMode="auto">
          <a:xfrm flipV="1">
            <a:off x="8026400" y="1320800"/>
            <a:ext cx="1524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38"/>
          <p:cNvSpPr>
            <a:spLocks noChangeShapeType="1"/>
          </p:cNvSpPr>
          <p:nvPr/>
        </p:nvSpPr>
        <p:spPr bwMode="auto">
          <a:xfrm flipV="1">
            <a:off x="8255000" y="1320800"/>
            <a:ext cx="1524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 flipV="1">
            <a:off x="8483600" y="1320800"/>
            <a:ext cx="1524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 flipV="1">
            <a:off x="8712200" y="1320800"/>
            <a:ext cx="1524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41"/>
          <p:cNvSpPr>
            <a:spLocks/>
          </p:cNvSpPr>
          <p:nvPr/>
        </p:nvSpPr>
        <p:spPr bwMode="auto">
          <a:xfrm rot="5400000">
            <a:off x="6921500" y="1587500"/>
            <a:ext cx="1219200" cy="838200"/>
          </a:xfrm>
          <a:prstGeom prst="homePlate">
            <a:avLst>
              <a:gd name="adj" fmla="val 36364"/>
            </a:avLst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AutoShape 42"/>
          <p:cNvSpPr>
            <a:spLocks/>
          </p:cNvSpPr>
          <p:nvPr/>
        </p:nvSpPr>
        <p:spPr bwMode="auto">
          <a:xfrm>
            <a:off x="7493000" y="2463800"/>
            <a:ext cx="76200" cy="76200"/>
          </a:xfrm>
          <a:custGeom>
            <a:avLst/>
            <a:gdLst>
              <a:gd name="T0" fmla="*/ 474162 w 21600"/>
              <a:gd name="T1" fmla="*/ 0 h 21600"/>
              <a:gd name="T2" fmla="*/ 138864 w 21600"/>
              <a:gd name="T3" fmla="*/ 138864 h 21600"/>
              <a:gd name="T4" fmla="*/ 0 w 21600"/>
              <a:gd name="T5" fmla="*/ 474162 h 21600"/>
              <a:gd name="T6" fmla="*/ 138864 w 21600"/>
              <a:gd name="T7" fmla="*/ 809463 h 21600"/>
              <a:gd name="T8" fmla="*/ 474162 w 21600"/>
              <a:gd name="T9" fmla="*/ 948327 h 21600"/>
              <a:gd name="T10" fmla="*/ 809463 w 21600"/>
              <a:gd name="T11" fmla="*/ 809463 h 21600"/>
              <a:gd name="T12" fmla="*/ 948327 w 21600"/>
              <a:gd name="T13" fmla="*/ 474162 h 21600"/>
              <a:gd name="T14" fmla="*/ 809463 w 21600"/>
              <a:gd name="T15" fmla="*/ 13886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6197600" y="41402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tion" r:id="rId4" imgW="203200" imgH="203200" progId="Equation.DSMT4">
                  <p:embed/>
                </p:oleObj>
              </mc:Choice>
              <mc:Fallback>
                <p:oleObj name="Equation" r:id="rId4" imgW="203200" imgH="203200" progId="Equation.DSMT4">
                  <p:embed/>
                  <p:pic>
                    <p:nvPicPr>
                      <p:cNvPr id="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414020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8459788" y="3302000"/>
          <a:ext cx="428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6" imgW="228600" imgH="203200" progId="Equation.DSMT4">
                  <p:embed/>
                </p:oleObj>
              </mc:Choice>
              <mc:Fallback>
                <p:oleObj name="Equation" r:id="rId6" imgW="228600" imgH="203200" progId="Equation.DSMT4">
                  <p:embed/>
                  <p:pic>
                    <p:nvPicPr>
                      <p:cNvPr id="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3302000"/>
                        <a:ext cx="4286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6918325" y="2435225"/>
          <a:ext cx="3571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8" imgW="190500" imgH="152400" progId="Equation.DSMT4">
                  <p:embed/>
                </p:oleObj>
              </mc:Choice>
              <mc:Fallback>
                <p:oleObj name="Equation" r:id="rId8" imgW="190500" imgH="152400" progId="Equation.DSMT4">
                  <p:embed/>
                  <p:pic>
                    <p:nvPicPr>
                      <p:cNvPr id="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2435225"/>
                        <a:ext cx="35718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6"/>
          <p:cNvSpPr txBox="1">
            <a:spLocks/>
          </p:cNvSpPr>
          <p:nvPr/>
        </p:nvSpPr>
        <p:spPr bwMode="auto">
          <a:xfrm>
            <a:off x="155436" y="770971"/>
            <a:ext cx="599687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Recall:</a:t>
            </a:r>
            <a:r>
              <a:rPr lang="en-US" altLang="en-US" sz="2800" dirty="0">
                <a:latin typeface="+mj-lt"/>
                <a:ea typeface="Palatino Linotype" charset="0"/>
                <a:cs typeface="Palatino Linotype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mass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is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attached to a rope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that is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threaded over a massive pulley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and attached to a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second mass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.  If the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pulley’s mass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is “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M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,” its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radius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“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R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” and its </a:t>
            </a:r>
            <a:r>
              <a:rPr lang="en-US" altLang="en-US" sz="2000" i="1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moment of inertia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about its </a:t>
            </a:r>
            <a:r>
              <a:rPr lang="en-US" altLang="en-US" sz="2000" i="1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center of mass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is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0.5MR</a:t>
            </a:r>
            <a:r>
              <a:rPr lang="en-US" alt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determine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both the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angular acceleration of the pulley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and the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acceleration of each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of the </a:t>
            </a:r>
            <a:r>
              <a:rPr lang="en-US" alt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masses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4157" y="5386013"/>
            <a:ext cx="8630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We found 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that 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when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the 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pulley’s mass is taken into account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, the 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acceleration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of the system is 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smaller 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than it was when we ignored it 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because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C201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some of the force had to go into motivating the extra mass wrapped up on the pulley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.  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This extra drag caused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the 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acceleration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to 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be a little less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745488"/>
              </p:ext>
            </p:extLst>
          </p:nvPr>
        </p:nvGraphicFramePr>
        <p:xfrm>
          <a:off x="1190307" y="3338433"/>
          <a:ext cx="4740593" cy="1984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10" imgW="3086100" imgH="1295400" progId="Equation.DSMT4">
                  <p:embed/>
                </p:oleObj>
              </mc:Choice>
              <mc:Fallback>
                <p:oleObj name="Equation" r:id="rId10" imgW="3086100" imgH="1295400" progId="Equation.DSMT4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307" y="3338433"/>
                        <a:ext cx="4740593" cy="1984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585527" y="4724918"/>
            <a:ext cx="97313" cy="256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aseline="-2500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5C7DA800-6EB9-9449-A2CE-4BFD0CDA069C}"/>
              </a:ext>
            </a:extLst>
          </p:cNvPr>
          <p:cNvSpPr txBox="1">
            <a:spLocks/>
          </p:cNvSpPr>
          <p:nvPr/>
        </p:nvSpPr>
        <p:spPr bwMode="auto">
          <a:xfrm>
            <a:off x="410272" y="2828512"/>
            <a:ext cx="5996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In a nutshell: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C9F16C-B65C-2148-ABB5-FB932812F278}"/>
              </a:ext>
            </a:extLst>
          </p:cNvPr>
          <p:cNvSpPr txBox="1"/>
          <p:nvPr/>
        </p:nvSpPr>
        <p:spPr>
          <a:xfrm>
            <a:off x="8472668" y="6296628"/>
            <a:ext cx="474562" cy="2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 </a:t>
            </a:r>
          </a:p>
        </p:txBody>
      </p:sp>
    </p:spTree>
    <p:extLst>
      <p:ext uri="{BB962C8B-B14F-4D97-AF65-F5344CB8AC3E}">
        <p14:creationId xmlns:p14="http://schemas.microsoft.com/office/powerpoint/2010/main" val="31693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does this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1" y="997587"/>
            <a:ext cx="8564137" cy="1868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When we take </a:t>
            </a:r>
            <a:r>
              <a:rPr lang="en-US" sz="2000" dirty="0"/>
              <a:t>into account the </a:t>
            </a:r>
            <a:r>
              <a:rPr lang="en-US" sz="2000" dirty="0">
                <a:solidFill>
                  <a:srgbClr val="152CC2"/>
                </a:solidFill>
              </a:rPr>
              <a:t>rotation of the pulley </a:t>
            </a:r>
            <a:r>
              <a:rPr lang="en-US" sz="2000" dirty="0"/>
              <a:t>in this situation, the </a:t>
            </a:r>
            <a:r>
              <a:rPr lang="en-US" sz="2000" dirty="0">
                <a:solidFill>
                  <a:srgbClr val="152CC2"/>
                </a:solidFill>
              </a:rPr>
              <a:t>acceleration of the hanging mass </a:t>
            </a:r>
            <a:r>
              <a:rPr lang="en-US" sz="2000" dirty="0"/>
              <a:t>is </a:t>
            </a:r>
            <a:r>
              <a:rPr lang="en-US" sz="2000" b="1" dirty="0"/>
              <a:t>less</a:t>
            </a:r>
            <a:r>
              <a:rPr lang="en-US" sz="2000" dirty="0"/>
              <a:t> </a:t>
            </a:r>
            <a:r>
              <a:rPr lang="en-US" sz="2000" b="1" dirty="0"/>
              <a:t>than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152CC2"/>
                </a:solidFill>
              </a:rPr>
              <a:t>when</a:t>
            </a:r>
            <a:r>
              <a:rPr lang="en-US" sz="2000" dirty="0"/>
              <a:t> we </a:t>
            </a:r>
            <a:r>
              <a:rPr lang="en-US" sz="2000" dirty="0">
                <a:solidFill>
                  <a:srgbClr val="152CC2"/>
                </a:solidFill>
              </a:rPr>
              <a:t>assumed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152CC2"/>
                </a:solidFill>
              </a:rPr>
              <a:t>pulley</a:t>
            </a:r>
            <a:r>
              <a:rPr lang="en-US" sz="2000" dirty="0"/>
              <a:t> was </a:t>
            </a:r>
            <a:r>
              <a:rPr lang="en-US" sz="2000" dirty="0">
                <a:solidFill>
                  <a:srgbClr val="152CC2"/>
                </a:solidFill>
              </a:rPr>
              <a:t>massless</a:t>
            </a:r>
            <a:r>
              <a:rPr lang="en-US" sz="2000" dirty="0"/>
              <a:t>. This makes sense, because more mass has been put into motion (the pulley + the hanging masses) by the same motivating force(s).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05E5C4-F93E-F94D-8FEB-4A013978827E}"/>
              </a:ext>
            </a:extLst>
          </p:cNvPr>
          <p:cNvSpPr txBox="1">
            <a:spLocks/>
          </p:cNvSpPr>
          <p:nvPr/>
        </p:nvSpPr>
        <p:spPr>
          <a:xfrm>
            <a:off x="122663" y="2488505"/>
            <a:ext cx="8564137" cy="408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 </a:t>
            </a:r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We can also look </a:t>
            </a:r>
            <a:r>
              <a:rPr lang="en-US" sz="2000" dirty="0"/>
              <a:t>at this from an </a:t>
            </a:r>
            <a:r>
              <a:rPr lang="en-US" sz="2000" b="1" dirty="0">
                <a:solidFill>
                  <a:srgbClr val="152CC2"/>
                </a:solidFill>
              </a:rPr>
              <a:t>energy</a:t>
            </a:r>
            <a:r>
              <a:rPr lang="en-US" sz="2000" dirty="0">
                <a:solidFill>
                  <a:srgbClr val="152CC2"/>
                </a:solidFill>
              </a:rPr>
              <a:t> </a:t>
            </a:r>
            <a:r>
              <a:rPr lang="en-US" sz="2000" b="1" dirty="0">
                <a:solidFill>
                  <a:srgbClr val="152CC2"/>
                </a:solidFill>
              </a:rPr>
              <a:t>perspective</a:t>
            </a:r>
            <a:r>
              <a:rPr lang="en-US" sz="2000" dirty="0"/>
              <a:t>.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At the start</a:t>
            </a:r>
            <a:r>
              <a:rPr lang="en-US" dirty="0"/>
              <a:t>, the </a:t>
            </a:r>
            <a:r>
              <a:rPr lang="en-US" dirty="0">
                <a:solidFill>
                  <a:srgbClr val="152CC2"/>
                </a:solidFill>
              </a:rPr>
              <a:t>system has gravitational PE </a:t>
            </a:r>
            <a:r>
              <a:rPr lang="en-US" dirty="0"/>
              <a:t>due to the hanging masses’ positions above the ground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As the pulley </a:t>
            </a:r>
            <a:r>
              <a:rPr lang="en-US" dirty="0"/>
              <a:t>begins to </a:t>
            </a:r>
            <a:r>
              <a:rPr lang="en-US" dirty="0">
                <a:solidFill>
                  <a:srgbClr val="152CC2"/>
                </a:solidFill>
              </a:rPr>
              <a:t>rotate</a:t>
            </a:r>
            <a:r>
              <a:rPr lang="en-US" dirty="0"/>
              <a:t> </a:t>
            </a:r>
            <a:r>
              <a:rPr lang="en-US" dirty="0">
                <a:solidFill>
                  <a:srgbClr val="152CC2"/>
                </a:solidFill>
              </a:rPr>
              <a:t>and</a:t>
            </a:r>
            <a:r>
              <a:rPr lang="en-US" dirty="0"/>
              <a:t> the </a:t>
            </a:r>
            <a:r>
              <a:rPr lang="en-US" dirty="0">
                <a:solidFill>
                  <a:srgbClr val="152CC2"/>
                </a:solidFill>
              </a:rPr>
              <a:t>masses fall</a:t>
            </a:r>
            <a:r>
              <a:rPr lang="en-US" dirty="0"/>
              <a:t>, </a:t>
            </a:r>
            <a:r>
              <a:rPr lang="en-US" dirty="0">
                <a:solidFill>
                  <a:srgbClr val="152CC2"/>
                </a:solidFill>
              </a:rPr>
              <a:t>some</a:t>
            </a:r>
            <a:r>
              <a:rPr lang="en-US" dirty="0"/>
              <a:t> of the </a:t>
            </a:r>
            <a:r>
              <a:rPr lang="en-US" dirty="0">
                <a:solidFill>
                  <a:srgbClr val="152CC2"/>
                </a:solidFill>
              </a:rPr>
              <a:t>PE transfers </a:t>
            </a:r>
            <a:r>
              <a:rPr lang="en-US" dirty="0"/>
              <a:t>into the </a:t>
            </a:r>
            <a:r>
              <a:rPr lang="en-US" dirty="0">
                <a:solidFill>
                  <a:srgbClr val="152CC2"/>
                </a:solidFill>
              </a:rPr>
              <a:t>translational</a:t>
            </a:r>
            <a:r>
              <a:rPr lang="en-US" dirty="0"/>
              <a:t> </a:t>
            </a:r>
            <a:r>
              <a:rPr lang="en-US" dirty="0">
                <a:solidFill>
                  <a:srgbClr val="152CC2"/>
                </a:solidFill>
              </a:rPr>
              <a:t>KE of the masses</a:t>
            </a:r>
            <a:r>
              <a:rPr lang="en-US" dirty="0"/>
              <a:t>. </a:t>
            </a:r>
            <a:r>
              <a:rPr lang="en-US" dirty="0">
                <a:solidFill>
                  <a:srgbClr val="00C201"/>
                </a:solidFill>
              </a:rPr>
              <a:t>However</a:t>
            </a:r>
            <a:r>
              <a:rPr lang="en-US" dirty="0"/>
              <a:t>, </a:t>
            </a:r>
            <a:r>
              <a:rPr lang="en-US" dirty="0">
                <a:solidFill>
                  <a:srgbClr val="152CC2"/>
                </a:solidFill>
              </a:rPr>
              <a:t>some</a:t>
            </a:r>
            <a:r>
              <a:rPr lang="en-US" dirty="0"/>
              <a:t> of that </a:t>
            </a:r>
            <a:r>
              <a:rPr lang="en-US" dirty="0">
                <a:solidFill>
                  <a:srgbClr val="152CC2"/>
                </a:solidFill>
              </a:rPr>
              <a:t>PE</a:t>
            </a:r>
            <a:r>
              <a:rPr lang="en-US" dirty="0"/>
              <a:t> </a:t>
            </a:r>
            <a:r>
              <a:rPr lang="en-US" u="sng" dirty="0"/>
              <a:t>also</a:t>
            </a:r>
            <a:r>
              <a:rPr lang="en-US" dirty="0"/>
              <a:t> has to </a:t>
            </a:r>
            <a:r>
              <a:rPr lang="en-US" dirty="0">
                <a:solidFill>
                  <a:srgbClr val="00C201"/>
                </a:solidFill>
              </a:rPr>
              <a:t>transfer into the rotational motion of the pulley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There is </a:t>
            </a:r>
            <a:r>
              <a:rPr lang="en-US" b="1" dirty="0"/>
              <a:t>rotational KE</a:t>
            </a:r>
            <a:r>
              <a:rPr lang="en-US" dirty="0"/>
              <a:t> as well as </a:t>
            </a:r>
            <a:r>
              <a:rPr lang="en-US" b="1" dirty="0"/>
              <a:t>translational KE</a:t>
            </a:r>
            <a:r>
              <a:rPr lang="en-US" dirty="0"/>
              <a:t> that has to be taken into account!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This is why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152CC2"/>
                </a:solidFill>
              </a:rPr>
              <a:t>acceleration of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152CC2"/>
                </a:solidFill>
              </a:rPr>
              <a:t>hanging masses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152CC2"/>
                </a:solidFill>
              </a:rPr>
              <a:t>less than before </a:t>
            </a:r>
            <a:r>
              <a:rPr lang="mr-IN" sz="2000" dirty="0"/>
              <a:t>–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152CC2"/>
                </a:solidFill>
              </a:rPr>
              <a:t>pulley itself is now </a:t>
            </a:r>
            <a:r>
              <a:rPr lang="en-US" sz="2000" dirty="0"/>
              <a:t>interacting with the string and hanging masses, </a:t>
            </a:r>
            <a:r>
              <a:rPr lang="en-US" sz="2000" dirty="0">
                <a:solidFill>
                  <a:srgbClr val="152CC2"/>
                </a:solidFill>
              </a:rPr>
              <a:t>impeding their motion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34A08-0996-9B4E-8355-5D2F0D7396DD}"/>
              </a:ext>
            </a:extLst>
          </p:cNvPr>
          <p:cNvSpPr txBox="1"/>
          <p:nvPr/>
        </p:nvSpPr>
        <p:spPr>
          <a:xfrm>
            <a:off x="8472668" y="6296628"/>
            <a:ext cx="474562" cy="2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3.) </a:t>
            </a:r>
          </a:p>
        </p:txBody>
      </p:sp>
    </p:spTree>
    <p:extLst>
      <p:ext uri="{BB962C8B-B14F-4D97-AF65-F5344CB8AC3E}">
        <p14:creationId xmlns:p14="http://schemas.microsoft.com/office/powerpoint/2010/main" val="35451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9141" y="1030429"/>
                <a:ext cx="8229600" cy="15771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Like the rest </a:t>
                </a:r>
                <a:r>
                  <a:rPr lang="en-US" sz="2000" dirty="0"/>
                  <a:t>of the rotational parameters, </a:t>
                </a:r>
                <a:r>
                  <a:rPr lang="en-US" sz="2000" dirty="0">
                    <a:solidFill>
                      <a:srgbClr val="FF0000"/>
                    </a:solidFill>
                  </a:rPr>
                  <a:t>rotational KE </a:t>
                </a:r>
                <a:r>
                  <a:rPr lang="en-US" sz="2000" dirty="0"/>
                  <a:t>is </a:t>
                </a:r>
                <a:r>
                  <a:rPr lang="en-US" sz="2000" dirty="0">
                    <a:solidFill>
                      <a:srgbClr val="152CC2"/>
                    </a:solidFill>
                  </a:rPr>
                  <a:t>related</a:t>
                </a:r>
                <a:r>
                  <a:rPr lang="en-US" sz="2000" dirty="0"/>
                  <a:t> closely </a:t>
                </a:r>
                <a:r>
                  <a:rPr lang="en-US" sz="2000" dirty="0">
                    <a:solidFill>
                      <a:srgbClr val="152CC2"/>
                    </a:solidFill>
                  </a:rPr>
                  <a:t>to</a:t>
                </a:r>
                <a:r>
                  <a:rPr lang="en-US" sz="2000" dirty="0"/>
                  <a:t> its </a:t>
                </a:r>
                <a:r>
                  <a:rPr lang="en-US" sz="2000" dirty="0">
                    <a:solidFill>
                      <a:srgbClr val="152CC2"/>
                    </a:solidFill>
                  </a:rPr>
                  <a:t>translational counterpart</a:t>
                </a:r>
                <a:r>
                  <a:rPr lang="en-US" sz="2000" dirty="0"/>
                  <a:t>.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152C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152CC2"/>
                            </a:solidFill>
                            <a:latin typeface="Cambria Math" charset="0"/>
                          </a:rPr>
                          <m:t>𝐾𝐸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152CC2"/>
                            </a:solidFill>
                            <a:latin typeface="Cambria Math" charset="0"/>
                          </a:rPr>
                          <m:t>𝑡𝑟𝑎𝑛𝑠𝑙𝑎𝑡𝑖𝑜𝑛𝑎𝑙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152CC2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152CC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152CC2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152CC2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152CC2"/>
                        </a:solidFill>
                        <a:latin typeface="Cambria Math" charset="0"/>
                      </a:rPr>
                      <m:t>𝑚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152CC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152CC2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152CC2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 Since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/>
                  <a:t> is the </a:t>
                </a:r>
                <a:r>
                  <a:rPr lang="en-US" sz="2000" dirty="0">
                    <a:solidFill>
                      <a:srgbClr val="152CC2"/>
                    </a:solidFill>
                  </a:rPr>
                  <a:t>rotational counterpart to </a:t>
                </a:r>
                <a:r>
                  <a:rPr lang="en-US" sz="2000" dirty="0">
                    <a:solidFill>
                      <a:srgbClr val="FF0000"/>
                    </a:solidFill>
                  </a:rPr>
                  <a:t>m</a:t>
                </a:r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r>
                  <a:rPr lang="en-US" sz="2000" dirty="0"/>
                  <a:t> is the </a:t>
                </a:r>
                <a:r>
                  <a:rPr lang="en-US" sz="2000" dirty="0">
                    <a:solidFill>
                      <a:srgbClr val="152CC2"/>
                    </a:solidFill>
                  </a:rPr>
                  <a:t>rotational counterpart </a:t>
                </a:r>
                <a:r>
                  <a:rPr lang="en-US" sz="2000" dirty="0"/>
                  <a:t>to </a:t>
                </a:r>
                <a:r>
                  <a:rPr lang="en-US" sz="2000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dirty="0"/>
                  <a:t>, we can say: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141" y="1030429"/>
                <a:ext cx="8229600" cy="1577182"/>
              </a:xfrm>
              <a:blipFill>
                <a:blip r:embed="rId2"/>
                <a:stretch>
                  <a:fillRect l="-1541" t="-4800" r="-616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066585" y="2692400"/>
            <a:ext cx="2274849" cy="787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799"/>
          </a:xfrm>
        </p:spPr>
        <p:txBody>
          <a:bodyPr>
            <a:normAutofit fontScale="90000"/>
          </a:bodyPr>
          <a:lstStyle/>
          <a:p>
            <a:r>
              <a:rPr lang="en-US" dirty="0"/>
              <a:t>Rotational 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62300" y="2794000"/>
                <a:ext cx="207992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𝐾𝐸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𝑟𝑜𝑡𝑎𝑡𝑖𝑜𝑛𝑎𝑙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2794000"/>
                <a:ext cx="2079928" cy="5186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BCEAF1F-4DFB-0A40-B4E0-C85D283836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141" y="3736182"/>
                <a:ext cx="8229600" cy="1904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6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All our other </a:t>
                </a:r>
                <a:r>
                  <a:rPr lang="en-US" sz="2000" dirty="0">
                    <a:solidFill>
                      <a:srgbClr val="152CC2"/>
                    </a:solidFill>
                  </a:rPr>
                  <a:t>energy parameters </a:t>
                </a:r>
                <a:r>
                  <a:rPr lang="en-US" sz="2000" dirty="0"/>
                  <a:t>are </a:t>
                </a:r>
                <a:r>
                  <a:rPr lang="en-US" sz="2000" dirty="0">
                    <a:solidFill>
                      <a:srgbClr val="152CC2"/>
                    </a:solidFill>
                  </a:rPr>
                  <a:t>still in operation</a:t>
                </a:r>
                <a:r>
                  <a:rPr lang="en-US" sz="2000" dirty="0"/>
                  <a:t>.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Work is </a:t>
                </a:r>
                <a:r>
                  <a:rPr lang="en-US" dirty="0"/>
                  <a:t>still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𝐹</m:t>
                        </m:r>
                      </m:e>
                    </m:acc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/>
                  <a:t>. For rotations, we </a:t>
                </a:r>
                <a:r>
                  <a:rPr lang="en-US" dirty="0">
                    <a:solidFill>
                      <a:srgbClr val="152CC2"/>
                    </a:solidFill>
                  </a:rPr>
                  <a:t>can also say </a:t>
                </a:r>
                <a:r>
                  <a:rPr lang="en-US" dirty="0">
                    <a:solidFill>
                      <a:srgbClr val="FF0000"/>
                    </a:solidFill>
                  </a:rPr>
                  <a:t>W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e>
                    </m:acc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l-GR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 err="1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Grav</a:t>
                </a:r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. PE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152CC2"/>
                    </a:solidFill>
                  </a:rPr>
                  <a:t>still </a:t>
                </a:r>
                <a:r>
                  <a:rPr lang="en-US" dirty="0" err="1">
                    <a:solidFill>
                      <a:srgbClr val="FF0000"/>
                    </a:solidFill>
                  </a:rPr>
                  <a:t>mgy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rgbClr val="152CC2"/>
                    </a:solidFill>
                  </a:rPr>
                  <a:t>spring PE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152CC2"/>
                    </a:solidFill>
                  </a:rPr>
                  <a:t>still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½ kx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Conservation of Energy </a:t>
                </a:r>
                <a:r>
                  <a:rPr lang="en-US" dirty="0"/>
                  <a:t>is also </a:t>
                </a:r>
                <a:r>
                  <a:rPr lang="en-US" dirty="0">
                    <a:solidFill>
                      <a:srgbClr val="152CC2"/>
                    </a:solidFill>
                  </a:rPr>
                  <a:t>still a thing </a:t>
                </a:r>
                <a:r>
                  <a:rPr lang="mr-IN" dirty="0"/>
                  <a:t>–</a:t>
                </a:r>
                <a:r>
                  <a:rPr lang="en-US" dirty="0"/>
                  <a:t> except </a:t>
                </a:r>
                <a:r>
                  <a:rPr lang="en-US" dirty="0">
                    <a:solidFill>
                      <a:srgbClr val="00C201"/>
                    </a:solidFill>
                  </a:rPr>
                  <a:t>now,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C20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Σ</m:t>
                    </m:r>
                    <m:r>
                      <a:rPr lang="en-US" i="1" smtClean="0">
                        <a:solidFill>
                          <a:srgbClr val="00C20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𝐾𝐸</m:t>
                    </m:r>
                  </m:oMath>
                </a14:m>
                <a:r>
                  <a:rPr lang="en-US" dirty="0">
                    <a:solidFill>
                      <a:srgbClr val="00C201"/>
                    </a:solidFill>
                  </a:rPr>
                  <a:t> includes both </a:t>
                </a:r>
                <a:r>
                  <a:rPr lang="en-US" i="1" dirty="0">
                    <a:solidFill>
                      <a:srgbClr val="00C201"/>
                    </a:solidFill>
                  </a:rPr>
                  <a:t>rotational</a:t>
                </a:r>
                <a:r>
                  <a:rPr lang="en-US" dirty="0">
                    <a:solidFill>
                      <a:srgbClr val="00C201"/>
                    </a:solidFill>
                  </a:rPr>
                  <a:t> KE and </a:t>
                </a:r>
                <a:r>
                  <a:rPr lang="en-US" i="1" dirty="0">
                    <a:solidFill>
                      <a:srgbClr val="00C201"/>
                    </a:solidFill>
                  </a:rPr>
                  <a:t>translational</a:t>
                </a:r>
                <a:r>
                  <a:rPr lang="en-US" dirty="0">
                    <a:solidFill>
                      <a:srgbClr val="00C201"/>
                    </a:solidFill>
                  </a:rPr>
                  <a:t> KE in the system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BCEAF1F-4DFB-0A40-B4E0-C85D28383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1" y="3736182"/>
                <a:ext cx="8229600" cy="1904999"/>
              </a:xfrm>
              <a:prstGeom prst="rect">
                <a:avLst/>
              </a:prstGeom>
              <a:blipFill>
                <a:blip r:embed="rId4"/>
                <a:stretch>
                  <a:fillRect l="-770" t="-2649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6EEB53D-0B18-2348-8B58-8CD72F69E748}"/>
              </a:ext>
            </a:extLst>
          </p:cNvPr>
          <p:cNvSpPr txBox="1"/>
          <p:nvPr/>
        </p:nvSpPr>
        <p:spPr>
          <a:xfrm>
            <a:off x="8472668" y="6296628"/>
            <a:ext cx="474562" cy="2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4.) </a:t>
            </a:r>
          </a:p>
        </p:txBody>
      </p:sp>
    </p:spTree>
    <p:extLst>
      <p:ext uri="{BB962C8B-B14F-4D97-AF65-F5344CB8AC3E}">
        <p14:creationId xmlns:p14="http://schemas.microsoft.com/office/powerpoint/2010/main" val="6664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6" y="1417638"/>
            <a:ext cx="873521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Now, taking both </a:t>
            </a:r>
            <a:r>
              <a:rPr lang="en-US" sz="2000" dirty="0">
                <a:solidFill>
                  <a:srgbClr val="152CC2"/>
                </a:solidFill>
              </a:rPr>
              <a:t>translational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152CC2"/>
                </a:solidFill>
              </a:rPr>
              <a:t>rotational motion </a:t>
            </a:r>
            <a:r>
              <a:rPr lang="en-US" sz="2000" dirty="0"/>
              <a:t>into account, </a:t>
            </a:r>
            <a:r>
              <a:rPr lang="en-US" sz="2000" dirty="0">
                <a:solidFill>
                  <a:srgbClr val="FF0000"/>
                </a:solidFill>
              </a:rPr>
              <a:t>conservation of energy</a:t>
            </a:r>
            <a:r>
              <a:rPr lang="en-US" sz="2000" dirty="0"/>
              <a:t> looks like: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55618" y="2394438"/>
                <a:ext cx="3436967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618" y="2394438"/>
                <a:ext cx="3436967" cy="332399"/>
              </a:xfrm>
              <a:prstGeom prst="rect">
                <a:avLst/>
              </a:prstGeom>
              <a:blipFill>
                <a:blip r:embed="rId2"/>
                <a:stretch>
                  <a:fillRect l="-735" r="-36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933390" y="2718751"/>
            <a:ext cx="3678226" cy="387119"/>
            <a:chOff x="2781300" y="3875363"/>
            <a:chExt cx="3678226" cy="387119"/>
          </a:xfrm>
        </p:grpSpPr>
        <p:sp>
          <p:nvSpPr>
            <p:cNvPr id="12" name="Left Brace 11"/>
            <p:cNvSpPr/>
            <p:nvPr/>
          </p:nvSpPr>
          <p:spPr>
            <a:xfrm rot="5400000">
              <a:off x="4498404" y="2264415"/>
              <a:ext cx="305685" cy="361655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81300" y="3875363"/>
              <a:ext cx="2311399" cy="3871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3749" y="3301444"/>
                <a:ext cx="4040017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𝑟𝑜𝑡𝑎𝑡𝑖𝑜𝑛𝑎𝑙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𝑖𝑛𝑖𝑡𝑖𝑎𝑙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𝑡𝑟𝑎𝑛𝑠𝑙𝑎𝑡𝑖𝑜𝑛𝑎𝑙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𝑖𝑛𝑖𝑡𝑖𝑎𝑙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49" y="3301444"/>
                <a:ext cx="4040017" cy="289182"/>
              </a:xfrm>
              <a:prstGeom prst="rect">
                <a:avLst/>
              </a:prstGeom>
              <a:blipFill>
                <a:blip r:embed="rId3"/>
                <a:stretch>
                  <a:fillRect l="-62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 rot="5400000">
            <a:off x="2461300" y="2027309"/>
            <a:ext cx="537780" cy="203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>
            <a:off x="4679198" y="2520483"/>
            <a:ext cx="289181" cy="816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090" y="2784192"/>
            <a:ext cx="139699" cy="289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6160" y="4413170"/>
            <a:ext cx="8735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Note that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objects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that are 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both rotating and translating </a:t>
            </a:r>
            <a:r>
              <a:rPr lang="en-US" sz="2000" dirty="0">
                <a:solidFill>
                  <a:srgbClr val="00C201"/>
                </a:solidFill>
                <a:latin typeface="+mj-lt"/>
                <a:ea typeface="Palatino Linotype" charset="0"/>
                <a:cs typeface="Palatino Linotype" charset="0"/>
              </a:rPr>
              <a:t>have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</a:t>
            </a:r>
            <a:r>
              <a:rPr lang="en-US" sz="2000" u="sng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both types</a:t>
            </a:r>
            <a:r>
              <a:rPr lang="en-US" sz="2000" dirty="0">
                <a:solidFill>
                  <a:srgbClr val="152CC2"/>
                </a:solidFill>
                <a:latin typeface="+mj-lt"/>
                <a:ea typeface="Palatino Linotype" charset="0"/>
                <a:cs typeface="Palatino Linotype" charset="0"/>
              </a:rPr>
              <a:t> of KE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!</a:t>
            </a:r>
          </a:p>
          <a:p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	Examples: ball rolling down a ramp, wheel rolling across ground, etc.</a:t>
            </a:r>
            <a:endParaRPr lang="en-US" dirty="0">
              <a:latin typeface="+mj-lt"/>
              <a:ea typeface="Palatino Linotype" charset="0"/>
              <a:cs typeface="Palatino Linotyp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25770" y="3005064"/>
                <a:ext cx="3857274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𝑟𝑜𝑡𝑎𝑡𝑖𝑜𝑛𝑎𝑙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𝑓𝑖𝑛𝑎𝑙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𝑡𝑟𝑎𝑛𝑠𝑙𝑎𝑡𝑖𝑜𝑛𝑎𝑙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𝑓𝑖𝑛𝑎𝑙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770" y="3005064"/>
                <a:ext cx="3857274" cy="299249"/>
              </a:xfrm>
              <a:prstGeom prst="rect">
                <a:avLst/>
              </a:prstGeom>
              <a:blipFill>
                <a:blip r:embed="rId4"/>
                <a:stretch>
                  <a:fillRect l="-987" r="-65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105090" y="2916083"/>
            <a:ext cx="26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FE6C36A-51EA-C747-A3C6-B1216282204B}"/>
              </a:ext>
            </a:extLst>
          </p:cNvPr>
          <p:cNvSpPr txBox="1"/>
          <p:nvPr/>
        </p:nvSpPr>
        <p:spPr>
          <a:xfrm>
            <a:off x="8472668" y="6296628"/>
            <a:ext cx="474562" cy="2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5.) </a:t>
            </a:r>
          </a:p>
        </p:txBody>
      </p:sp>
    </p:spTree>
    <p:extLst>
      <p:ext uri="{BB962C8B-B14F-4D97-AF65-F5344CB8AC3E}">
        <p14:creationId xmlns:p14="http://schemas.microsoft.com/office/powerpoint/2010/main" val="38770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82"/>
          <p:cNvSpPr>
            <a:spLocks/>
          </p:cNvSpPr>
          <p:nvPr/>
        </p:nvSpPr>
        <p:spPr bwMode="auto">
          <a:xfrm>
            <a:off x="0" y="34725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/>
          </p:cNvSpPr>
          <p:nvPr/>
        </p:nvSpPr>
        <p:spPr bwMode="auto">
          <a:xfrm>
            <a:off x="8607155" y="6477000"/>
            <a:ext cx="3513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6.)</a:t>
            </a:r>
          </a:p>
        </p:txBody>
      </p:sp>
      <p:sp>
        <p:nvSpPr>
          <p:cNvPr id="36" name="Text Box 180"/>
          <p:cNvSpPr txBox="1">
            <a:spLocks/>
          </p:cNvSpPr>
          <p:nvPr/>
        </p:nvSpPr>
        <p:spPr bwMode="auto">
          <a:xfrm>
            <a:off x="432164" y="574646"/>
            <a:ext cx="5905136" cy="8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So how fast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are the hanging masses moving after they have traversed a distance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1" name="Text Box 180"/>
          <p:cNvSpPr txBox="1">
            <a:spLocks/>
          </p:cNvSpPr>
          <p:nvPr/>
        </p:nvSpPr>
        <p:spPr bwMode="auto">
          <a:xfrm>
            <a:off x="355600" y="1653376"/>
            <a:ext cx="6337300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This is a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conservation of energy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problem.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Defining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zero-potential energy levels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, then writing out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governing equation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for the system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without solving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yields: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42" name="Text Box 180"/>
          <p:cNvSpPr txBox="1">
            <a:spLocks/>
          </p:cNvSpPr>
          <p:nvPr/>
        </p:nvSpPr>
        <p:spPr bwMode="auto">
          <a:xfrm>
            <a:off x="381279" y="4626828"/>
            <a:ext cx="8480586" cy="192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1.)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tension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 either side of a massive pulley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different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; and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2.) You can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assign each mass its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own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zero potential energy level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for gravity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(near the surface of the earth), </a:t>
            </a:r>
            <a:r>
              <a:rPr lang="en-US" sz="2000" i="1" dirty="0">
                <a:solidFill>
                  <a:srgbClr val="008000"/>
                </a:solidFill>
                <a:latin typeface="Times New Roman"/>
                <a:cs typeface="Times New Roman"/>
              </a:rPr>
              <a:t>independent of any other mass in the system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3.) Although it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may not be obvious at first glance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extraneous work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done by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two tensions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added to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work done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by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torque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produced by those tensions on the pulley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will add to zero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(that’s why        is zero).</a:t>
            </a:r>
            <a:endParaRPr lang="en-US" sz="1600" dirty="0">
              <a:latin typeface="Times New Roman"/>
              <a:cs typeface="Times New Roman"/>
            </a:endParaRPr>
          </a:p>
        </p:txBody>
      </p:sp>
      <p:graphicFrame>
        <p:nvGraphicFramePr>
          <p:cNvPr id="40" name="Object 2"/>
          <p:cNvGraphicFramePr>
            <a:graphicFrameLocks noChangeAspect="1"/>
          </p:cNvGraphicFramePr>
          <p:nvPr/>
        </p:nvGraphicFramePr>
        <p:xfrm>
          <a:off x="903470" y="2953600"/>
          <a:ext cx="726281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7" name="Equation" r:id="rId4" imgW="4140200" imgH="635000" progId="Equation.DSMT4">
                  <p:embed/>
                </p:oleObj>
              </mc:Choice>
              <mc:Fallback>
                <p:oleObj name="Equation" r:id="rId4" imgW="4140200" imgH="635000" progId="Equation.DSMT4">
                  <p:embed/>
                  <p:pic>
                    <p:nvPicPr>
                      <p:cNvPr id="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470" y="2953600"/>
                        <a:ext cx="7262813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12"/>
          <p:cNvSpPr>
            <a:spLocks/>
          </p:cNvSpPr>
          <p:nvPr/>
        </p:nvSpPr>
        <p:spPr bwMode="auto">
          <a:xfrm>
            <a:off x="7616020" y="531426"/>
            <a:ext cx="658724" cy="658783"/>
          </a:xfrm>
          <a:prstGeom prst="ellipse">
            <a:avLst/>
          </a:prstGeom>
          <a:solidFill>
            <a:srgbClr val="20FF38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7616020" y="831043"/>
            <a:ext cx="253" cy="141430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8272866" y="869247"/>
            <a:ext cx="0" cy="83692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5"/>
          <p:cNvSpPr>
            <a:spLocks/>
          </p:cNvSpPr>
          <p:nvPr/>
        </p:nvSpPr>
        <p:spPr bwMode="auto">
          <a:xfrm>
            <a:off x="7495574" y="2262089"/>
            <a:ext cx="239790" cy="239811"/>
          </a:xfrm>
          <a:prstGeom prst="rect">
            <a:avLst/>
          </a:prstGeom>
          <a:solidFill>
            <a:srgbClr val="3366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16"/>
          <p:cNvSpPr>
            <a:spLocks/>
          </p:cNvSpPr>
          <p:nvPr/>
        </p:nvSpPr>
        <p:spPr bwMode="auto">
          <a:xfrm>
            <a:off x="8154849" y="1675684"/>
            <a:ext cx="239790" cy="299363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>
            <a:off x="7136693" y="449175"/>
            <a:ext cx="153851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 flipV="1">
            <a:off x="7255784" y="389623"/>
            <a:ext cx="120700" cy="595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 flipV="1">
            <a:off x="7436029" y="389623"/>
            <a:ext cx="119091" cy="595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 flipV="1">
            <a:off x="7616273" y="389623"/>
            <a:ext cx="119091" cy="595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V="1">
            <a:off x="7794910" y="389623"/>
            <a:ext cx="120699" cy="595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V="1">
            <a:off x="7975155" y="389623"/>
            <a:ext cx="119091" cy="595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8153790" y="389623"/>
            <a:ext cx="120700" cy="595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V="1">
            <a:off x="8334035" y="389623"/>
            <a:ext cx="119091" cy="595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27"/>
          <p:cNvSpPr>
            <a:spLocks noChangeShapeType="1"/>
          </p:cNvSpPr>
          <p:nvPr/>
        </p:nvSpPr>
        <p:spPr bwMode="auto">
          <a:xfrm flipV="1">
            <a:off x="8514280" y="389623"/>
            <a:ext cx="119091" cy="595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30"/>
          <p:cNvSpPr>
            <a:spLocks/>
          </p:cNvSpPr>
          <p:nvPr/>
        </p:nvSpPr>
        <p:spPr bwMode="auto">
          <a:xfrm rot="5400000">
            <a:off x="7656481" y="587603"/>
            <a:ext cx="576193" cy="299336"/>
          </a:xfrm>
          <a:prstGeom prst="homePlate">
            <a:avLst>
              <a:gd name="adj" fmla="val 80003"/>
            </a:avLst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31"/>
          <p:cNvSpPr>
            <a:spLocks/>
          </p:cNvSpPr>
          <p:nvPr/>
        </p:nvSpPr>
        <p:spPr bwMode="auto">
          <a:xfrm>
            <a:off x="7915609" y="831043"/>
            <a:ext cx="59546" cy="5955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0 w 21600"/>
              <a:gd name="T25" fmla="*/ 3150 h 21600"/>
              <a:gd name="T26" fmla="*/ 18450 w 21600"/>
              <a:gd name="T27" fmla="*/ 1845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8" name="Object 5"/>
          <p:cNvGraphicFramePr>
            <a:graphicFrameLocks noChangeAspect="1"/>
          </p:cNvGraphicFramePr>
          <p:nvPr/>
        </p:nvGraphicFramePr>
        <p:xfrm>
          <a:off x="7735364" y="1962726"/>
          <a:ext cx="299336" cy="29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8" name="Equation" r:id="rId7" imgW="203200" imgH="203200" progId="Equation.DSMT4">
                  <p:embed/>
                </p:oleObj>
              </mc:Choice>
              <mc:Fallback>
                <p:oleObj name="Equation" r:id="rId7" imgW="203200" imgH="203200" progId="Equation.DSMT4">
                  <p:embed/>
                  <p:pic>
                    <p:nvPicPr>
                      <p:cNvPr id="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364" y="1962726"/>
                        <a:ext cx="299336" cy="29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6"/>
          <p:cNvGraphicFramePr>
            <a:graphicFrameLocks noChangeAspect="1"/>
          </p:cNvGraphicFramePr>
          <p:nvPr/>
        </p:nvGraphicFramePr>
        <p:xfrm>
          <a:off x="7829933" y="1406811"/>
          <a:ext cx="336350" cy="29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9" name="Equation" r:id="rId9" imgW="228600" imgH="203200" progId="Equation.DSMT4">
                  <p:embed/>
                </p:oleObj>
              </mc:Choice>
              <mc:Fallback>
                <p:oleObj name="Equation" r:id="rId9" imgW="228600" imgH="203200" progId="Equation.DSMT4">
                  <p:embed/>
                  <p:pic>
                    <p:nvPicPr>
                      <p:cNvPr id="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933" y="1406811"/>
                        <a:ext cx="336350" cy="29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8"/>
          <p:cNvGraphicFramePr>
            <a:graphicFrameLocks noChangeAspect="1"/>
          </p:cNvGraphicFramePr>
          <p:nvPr/>
        </p:nvGraphicFramePr>
        <p:xfrm>
          <a:off x="7267853" y="662852"/>
          <a:ext cx="336350" cy="336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0" name="Equation" r:id="rId11" imgW="228600" imgH="228600" progId="Equation.DSMT4">
                  <p:embed/>
                </p:oleObj>
              </mc:Choice>
              <mc:Fallback>
                <p:oleObj name="Equation" r:id="rId11" imgW="228600" imgH="228600" progId="Equation.DSMT4">
                  <p:embed/>
                  <p:pic>
                    <p:nvPicPr>
                      <p:cNvPr id="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853" y="662852"/>
                        <a:ext cx="336350" cy="336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>
            <a:off x="7951681" y="866663"/>
            <a:ext cx="286468" cy="165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8"/>
          <p:cNvGraphicFramePr>
            <a:graphicFrameLocks noChangeAspect="1"/>
          </p:cNvGraphicFramePr>
          <p:nvPr/>
        </p:nvGraphicFramePr>
        <p:xfrm>
          <a:off x="7974901" y="935845"/>
          <a:ext cx="224442" cy="224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1" name="Equation" r:id="rId13" imgW="152400" imgH="152400" progId="Equation.DSMT4">
                  <p:embed/>
                </p:oleObj>
              </mc:Choice>
              <mc:Fallback>
                <p:oleObj name="Equation" r:id="rId13" imgW="152400" imgH="152400" progId="Equation.DSMT4">
                  <p:embed/>
                  <p:pic>
                    <p:nvPicPr>
                      <p:cNvPr id="6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901" y="935845"/>
                        <a:ext cx="224442" cy="224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5"/>
          <p:cNvGraphicFramePr>
            <a:graphicFrameLocks noChangeAspect="1"/>
          </p:cNvGraphicFramePr>
          <p:nvPr/>
        </p:nvGraphicFramePr>
        <p:xfrm>
          <a:off x="8634852" y="2052574"/>
          <a:ext cx="22701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2" name="Equation" r:id="rId15" imgW="127000" imgH="165100" progId="Equation.DSMT4">
                  <p:embed/>
                </p:oleObj>
              </mc:Choice>
              <mc:Fallback>
                <p:oleObj name="Equation" r:id="rId15" imgW="127000" imgH="165100" progId="Equation.DSMT4">
                  <p:embed/>
                  <p:pic>
                    <p:nvPicPr>
                      <p:cNvPr id="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4852" y="2052574"/>
                        <a:ext cx="227013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>
            <a:off x="8568708" y="1816100"/>
            <a:ext cx="0" cy="9874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Line 13"/>
          <p:cNvSpPr>
            <a:spLocks noChangeShapeType="1"/>
          </p:cNvSpPr>
          <p:nvPr/>
        </p:nvSpPr>
        <p:spPr bwMode="auto">
          <a:xfrm flipH="1">
            <a:off x="8422392" y="2803581"/>
            <a:ext cx="505640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" name="Object 5"/>
          <p:cNvGraphicFramePr>
            <a:graphicFrameLocks noChangeAspect="1"/>
          </p:cNvGraphicFramePr>
          <p:nvPr/>
        </p:nvGraphicFramePr>
        <p:xfrm>
          <a:off x="7864809" y="2653562"/>
          <a:ext cx="55306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" name="Equation" r:id="rId17" imgW="355600" imgH="190500" progId="Equation.DSMT4">
                  <p:embed/>
                </p:oleObj>
              </mc:Choice>
              <mc:Fallback>
                <p:oleObj name="Equation" r:id="rId17" imgW="355600" imgH="190500" progId="Equation.DSMT4">
                  <p:embed/>
                  <p:pic>
                    <p:nvPicPr>
                      <p:cNvPr id="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809" y="2653562"/>
                        <a:ext cx="55306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Arrow Connector 66"/>
          <p:cNvCxnSpPr/>
          <p:nvPr/>
        </p:nvCxnSpPr>
        <p:spPr>
          <a:xfrm flipV="1">
            <a:off x="7276761" y="1378674"/>
            <a:ext cx="0" cy="9874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ine 13"/>
          <p:cNvSpPr>
            <a:spLocks noChangeShapeType="1"/>
          </p:cNvSpPr>
          <p:nvPr/>
        </p:nvSpPr>
        <p:spPr bwMode="auto">
          <a:xfrm flipH="1">
            <a:off x="7136693" y="2378855"/>
            <a:ext cx="505640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9" name="Object 5"/>
          <p:cNvGraphicFramePr>
            <a:graphicFrameLocks noChangeAspect="1"/>
          </p:cNvGraphicFramePr>
          <p:nvPr/>
        </p:nvGraphicFramePr>
        <p:xfrm>
          <a:off x="6566410" y="2228836"/>
          <a:ext cx="55306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" name="Equation" r:id="rId19" imgW="355600" imgH="190500" progId="Equation.DSMT4">
                  <p:embed/>
                </p:oleObj>
              </mc:Choice>
              <mc:Fallback>
                <p:oleObj name="Equation" r:id="rId19" imgW="355600" imgH="190500" progId="Equation.DSMT4">
                  <p:embed/>
                  <p:pic>
                    <p:nvPicPr>
                      <p:cNvPr id="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6410" y="2228836"/>
                        <a:ext cx="55306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5"/>
          <p:cNvGraphicFramePr>
            <a:graphicFrameLocks noChangeAspect="1"/>
          </p:cNvGraphicFramePr>
          <p:nvPr/>
        </p:nvGraphicFramePr>
        <p:xfrm>
          <a:off x="7005968" y="1666875"/>
          <a:ext cx="22701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5" name="Equation" r:id="rId20" imgW="127000" imgH="165100" progId="Equation.DSMT4">
                  <p:embed/>
                </p:oleObj>
              </mc:Choice>
              <mc:Fallback>
                <p:oleObj name="Equation" r:id="rId20" imgW="127000" imgH="165100" progId="Equation.DSMT4">
                  <p:embed/>
                  <p:pic>
                    <p:nvPicPr>
                      <p:cNvPr id="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968" y="1666875"/>
                        <a:ext cx="227013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333426"/>
              </p:ext>
            </p:extLst>
          </p:nvPr>
        </p:nvGraphicFramePr>
        <p:xfrm>
          <a:off x="4647719" y="6162709"/>
          <a:ext cx="5127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6" name="Equation" r:id="rId21" imgW="292100" imgH="266700" progId="Equation.DSMT4">
                  <p:embed/>
                </p:oleObj>
              </mc:Choice>
              <mc:Fallback>
                <p:oleObj name="Equation" r:id="rId21" imgW="292100" imgH="266700" progId="Equation.DSMT4">
                  <p:embed/>
                  <p:pic>
                    <p:nvPicPr>
                      <p:cNvPr id="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719" y="6162709"/>
                        <a:ext cx="51276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180">
            <a:extLst>
              <a:ext uri="{FF2B5EF4-FFF2-40B4-BE49-F238E27FC236}">
                <a16:creationId xmlns:a16="http://schemas.microsoft.com/office/drawing/2014/main" id="{52BDB710-500A-0747-803D-EF55DD84A069}"/>
              </a:ext>
            </a:extLst>
          </p:cNvPr>
          <p:cNvSpPr txBox="1">
            <a:spLocks/>
          </p:cNvSpPr>
          <p:nvPr/>
        </p:nvSpPr>
        <p:spPr bwMode="auto">
          <a:xfrm>
            <a:off x="152785" y="4104816"/>
            <a:ext cx="8480586" cy="5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So two morals here are: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797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65" grpId="0" animBg="1"/>
      <p:bldP spid="68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6804"/>
            <a:ext cx="8229600" cy="1143000"/>
          </a:xfrm>
        </p:spPr>
        <p:txBody>
          <a:bodyPr/>
          <a:lstStyle/>
          <a:p>
            <a:r>
              <a:rPr lang="en-US" dirty="0"/>
              <a:t>Quick moment of inertia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78" y="885781"/>
            <a:ext cx="871390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Consider the </a:t>
            </a:r>
            <a:r>
              <a:rPr lang="en-US" sz="2000" dirty="0"/>
              <a:t>following shapes: a </a:t>
            </a:r>
            <a:r>
              <a:rPr lang="en-US" sz="2000" dirty="0">
                <a:solidFill>
                  <a:srgbClr val="152CC2"/>
                </a:solidFill>
              </a:rPr>
              <a:t>hoop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I = MR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/>
              <a:t>), a </a:t>
            </a:r>
            <a:r>
              <a:rPr lang="en-US" sz="2000" dirty="0">
                <a:solidFill>
                  <a:srgbClr val="152CC2"/>
                </a:solidFill>
              </a:rPr>
              <a:t>solid sphere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I = 2/5 MR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/>
              <a:t>), a </a:t>
            </a:r>
            <a:r>
              <a:rPr lang="en-US" sz="2000" dirty="0">
                <a:solidFill>
                  <a:srgbClr val="152CC2"/>
                </a:solidFill>
              </a:rPr>
              <a:t>solid cylinder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I = ½ MR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/>
              <a:t>), and a </a:t>
            </a:r>
            <a:r>
              <a:rPr lang="en-US" sz="2000" dirty="0">
                <a:solidFill>
                  <a:srgbClr val="152CC2"/>
                </a:solidFill>
              </a:rPr>
              <a:t>thin shelled sphere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I = 2/3 MR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/>
              <a:t>). All four have the </a:t>
            </a:r>
            <a:r>
              <a:rPr lang="en-US" sz="2000" dirty="0">
                <a:solidFill>
                  <a:srgbClr val="152CC2"/>
                </a:solidFill>
              </a:rPr>
              <a:t>same mass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152CC2"/>
                </a:solidFill>
              </a:rPr>
              <a:t>same radius</a:t>
            </a:r>
            <a:r>
              <a:rPr lang="en-US" sz="2000" dirty="0"/>
              <a:t>, and are </a:t>
            </a:r>
            <a:r>
              <a:rPr lang="en-US" sz="2000" dirty="0">
                <a:solidFill>
                  <a:srgbClr val="152CC2"/>
                </a:solidFill>
              </a:rPr>
              <a:t>released from rest </a:t>
            </a:r>
            <a:r>
              <a:rPr lang="en-US" sz="2000" dirty="0"/>
              <a:t>at the top of a ramp. 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 Rank the </a:t>
            </a:r>
            <a:r>
              <a:rPr lang="en-US" sz="2000" dirty="0"/>
              <a:t>bodies from </a:t>
            </a:r>
            <a:r>
              <a:rPr lang="en-US" sz="2000" dirty="0">
                <a:solidFill>
                  <a:srgbClr val="152CC2"/>
                </a:solidFill>
              </a:rPr>
              <a:t>highest to lowest </a:t>
            </a:r>
            <a:r>
              <a:rPr lang="en-US" sz="2000" dirty="0">
                <a:solidFill>
                  <a:srgbClr val="FF0000"/>
                </a:solidFill>
              </a:rPr>
              <a:t>acceleration</a:t>
            </a:r>
            <a:r>
              <a:rPr lang="en-US" sz="2000" dirty="0"/>
              <a:t> down the ramp. Explain.</a:t>
            </a:r>
          </a:p>
          <a:p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 Rank the </a:t>
            </a:r>
            <a:r>
              <a:rPr lang="en-US" sz="2000" dirty="0"/>
              <a:t>spheres from </a:t>
            </a:r>
            <a:r>
              <a:rPr lang="en-US" sz="2000" dirty="0">
                <a:solidFill>
                  <a:srgbClr val="152CC2"/>
                </a:solidFill>
              </a:rPr>
              <a:t>highest to lowest </a:t>
            </a:r>
            <a:r>
              <a:rPr lang="en-US" sz="2000" dirty="0">
                <a:solidFill>
                  <a:srgbClr val="FF0000"/>
                </a:solidFill>
              </a:rPr>
              <a:t>rotational KE </a:t>
            </a:r>
            <a:r>
              <a:rPr lang="en-US" sz="2000" dirty="0"/>
              <a:t>down the ramp. Explain.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246" y="2539199"/>
            <a:ext cx="8268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52CC2"/>
                </a:solidFill>
                <a:latin typeface="Palatino Linotype" charset="0"/>
                <a:ea typeface="Palatino Linotype" charset="0"/>
                <a:cs typeface="Palatino Linotype" charset="0"/>
              </a:rPr>
              <a:t>Greater</a:t>
            </a: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en-US" sz="2000" i="1" dirty="0">
                <a:solidFill>
                  <a:srgbClr val="00B050"/>
                </a:solidFill>
                <a:latin typeface="Palatino Linotype" charset="0"/>
                <a:ea typeface="Palatino Linotype" charset="0"/>
                <a:cs typeface="Palatino Linotype" charset="0"/>
              </a:rPr>
              <a:t>moment of inertia </a:t>
            </a: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means </a:t>
            </a:r>
            <a:r>
              <a:rPr lang="en-US" sz="2000" dirty="0">
                <a:solidFill>
                  <a:srgbClr val="152CC2"/>
                </a:solidFill>
                <a:latin typeface="Palatino Linotype" charset="0"/>
                <a:ea typeface="Palatino Linotype" charset="0"/>
                <a:cs typeface="Palatino Linotype" charset="0"/>
              </a:rPr>
              <a:t>less angular acceleration</a:t>
            </a: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, therefore less translational acceleration (because a = r𝛂). So, </a:t>
            </a:r>
            <a:r>
              <a:rPr lang="en-US" sz="2000" dirty="0">
                <a:solidFill>
                  <a:srgbClr val="152CC2"/>
                </a:solidFill>
                <a:latin typeface="Palatino Linotype" charset="0"/>
                <a:ea typeface="Palatino Linotype" charset="0"/>
                <a:cs typeface="Palatino Linotype" charset="0"/>
              </a:rPr>
              <a:t>highest acceleration is least I</a:t>
            </a: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 and: </a:t>
            </a:r>
            <a:r>
              <a:rPr lang="en-US" sz="2000" b="1" dirty="0">
                <a:latin typeface="Palatino Linotype" charset="0"/>
                <a:ea typeface="Palatino Linotype" charset="0"/>
                <a:cs typeface="Palatino Linotype" charset="0"/>
              </a:rPr>
              <a:t>solid sphere &gt; solid cylinder &gt; thin shell sphere &gt; hoop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246" y="4228616"/>
            <a:ext cx="8268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52CC2"/>
                </a:solidFill>
                <a:latin typeface="Palatino Linotype" charset="0"/>
                <a:ea typeface="Palatino Linotype" charset="0"/>
                <a:cs typeface="Palatino Linotype" charset="0"/>
              </a:rPr>
              <a:t>All start with </a:t>
            </a: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the </a:t>
            </a:r>
            <a:r>
              <a:rPr lang="en-US" sz="2000" dirty="0">
                <a:solidFill>
                  <a:srgbClr val="152CC2"/>
                </a:solidFill>
                <a:latin typeface="Palatino Linotype" charset="0"/>
                <a:ea typeface="Palatino Linotype" charset="0"/>
                <a:cs typeface="Palatino Linotype" charset="0"/>
              </a:rPr>
              <a:t>same PE</a:t>
            </a: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, so their </a:t>
            </a:r>
            <a:r>
              <a:rPr lang="en-US" sz="2000" dirty="0">
                <a:solidFill>
                  <a:srgbClr val="152CC2"/>
                </a:solidFill>
                <a:latin typeface="Palatino Linotype" charset="0"/>
                <a:ea typeface="Palatino Linotype" charset="0"/>
                <a:cs typeface="Palatino Linotype" charset="0"/>
              </a:rPr>
              <a:t>total E is equal</a:t>
            </a: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. As they roll, </a:t>
            </a:r>
            <a:r>
              <a:rPr lang="en-US" sz="2000" dirty="0">
                <a:solidFill>
                  <a:srgbClr val="00C201"/>
                </a:solidFill>
                <a:latin typeface="Palatino Linotype" charset="0"/>
                <a:ea typeface="Palatino Linotype" charset="0"/>
                <a:cs typeface="Palatino Linotype" charset="0"/>
              </a:rPr>
              <a:t>some E goes to rotational KE, some to translational KE</a:t>
            </a: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  <a:r>
              <a:rPr lang="en-US" sz="2000" dirty="0">
                <a:solidFill>
                  <a:srgbClr val="152CC2"/>
                </a:solidFill>
                <a:latin typeface="Palatino Linotype" charset="0"/>
                <a:ea typeface="Palatino Linotype" charset="0"/>
                <a:cs typeface="Palatino Linotype" charset="0"/>
              </a:rPr>
              <a:t>Energy devoted to </a:t>
            </a: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translational motion turns into accelerating the body, so the </a:t>
            </a:r>
            <a:r>
              <a:rPr lang="en-US" sz="20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slowest object has the most ROTATIONAL KE</a:t>
            </a: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: </a:t>
            </a:r>
            <a:r>
              <a:rPr lang="en-US" sz="2000" b="1" dirty="0">
                <a:latin typeface="Palatino Linotype" charset="0"/>
                <a:ea typeface="Palatino Linotype" charset="0"/>
                <a:cs typeface="Palatino Linotype" charset="0"/>
              </a:rPr>
              <a:t>hoop &gt; thin shell sphere &gt; cylinder &gt; sphere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8C099-881A-EA42-B136-F83387D524F4}"/>
              </a:ext>
            </a:extLst>
          </p:cNvPr>
          <p:cNvSpPr txBox="1"/>
          <p:nvPr/>
        </p:nvSpPr>
        <p:spPr>
          <a:xfrm>
            <a:off x="8472668" y="6296628"/>
            <a:ext cx="474562" cy="2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7.) </a:t>
            </a:r>
          </a:p>
        </p:txBody>
      </p:sp>
    </p:spTree>
    <p:extLst>
      <p:ext uri="{BB962C8B-B14F-4D97-AF65-F5344CB8AC3E}">
        <p14:creationId xmlns:p14="http://schemas.microsoft.com/office/powerpoint/2010/main" val="11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Ball rolling down ramp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now with energy!</a:t>
            </a:r>
          </a:p>
        </p:txBody>
      </p:sp>
      <p:grpSp>
        <p:nvGrpSpPr>
          <p:cNvPr id="4" name="Group 11"/>
          <p:cNvGrpSpPr>
            <a:grpSpLocks noChangeAspect="1"/>
          </p:cNvGrpSpPr>
          <p:nvPr/>
        </p:nvGrpSpPr>
        <p:grpSpPr bwMode="auto">
          <a:xfrm>
            <a:off x="5979160" y="1612900"/>
            <a:ext cx="3020385" cy="1435100"/>
            <a:chOff x="1248" y="2016"/>
            <a:chExt cx="4344" cy="206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 rot="-1821284">
              <a:off x="1248" y="2832"/>
              <a:ext cx="4344" cy="128"/>
            </a:xfrm>
            <a:prstGeom prst="rect">
              <a:avLst/>
            </a:prstGeom>
            <a:solidFill>
              <a:srgbClr val="FF1C4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1712" y="4072"/>
              <a:ext cx="3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128" y="2016"/>
              <a:ext cx="272" cy="28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Arc 7"/>
            <p:cNvSpPr>
              <a:spLocks/>
            </p:cNvSpPr>
            <p:nvPr/>
          </p:nvSpPr>
          <p:spPr bwMode="auto">
            <a:xfrm>
              <a:off x="1968" y="3840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240 h 21600"/>
                <a:gd name="T4" fmla="*/ 0 w 21600"/>
                <a:gd name="T5" fmla="*/ 24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2208" y="3696"/>
            <a:ext cx="211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Equation" r:id="rId3" imgW="127000" imgH="177800" progId="Equation.DSMT4">
                    <p:embed/>
                  </p:oleObj>
                </mc:Choice>
                <mc:Fallback>
                  <p:oleObj name="Equation" r:id="rId3" imgW="127000" imgH="177800" progId="Equation.DSMT4">
                    <p:embed/>
                    <p:pic>
                      <p:nvPicPr>
                        <p:cNvPr id="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696"/>
                          <a:ext cx="211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8994" y="1612900"/>
                <a:ext cx="5826077" cy="14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Apple Chancery" panose="03020702040506060504" pitchFamily="66" charset="-79"/>
                    <a:ea typeface="Palatino Linotype" charset="0"/>
                    <a:cs typeface="Apple Chancery" panose="03020702040506060504" pitchFamily="66" charset="-79"/>
                  </a:rPr>
                  <a:t>A thin spherical shell </a:t>
                </a:r>
                <a:r>
                  <a:rPr lang="en-US" sz="2000" dirty="0"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(a ball--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 Linotype" charset="0"/>
                            <a:cs typeface="Palatino Linotype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CM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charset="0"/>
                        <a:ea typeface="Palatino Linotype" charset="0"/>
                        <a:cs typeface="Palatino Linotype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 Linotype" charset="0"/>
                            <a:cs typeface="Palatino Linotype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2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charset="0"/>
                        <a:ea typeface="Palatino Linotype" charset="0"/>
                        <a:cs typeface="Palatino Linotype" charset="0"/>
                      </a:rPr>
                      <m:t>M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 Linotype" charset="0"/>
                            <a:cs typeface="Palatino Linotype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R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  <a:ea typeface="Palatino Linotype" charset="0"/>
                        <a:cs typeface="Palatino Linotype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of </a:t>
                </a:r>
                <a:r>
                  <a:rPr lang="en-US" sz="2000" dirty="0">
                    <a:solidFill>
                      <a:srgbClr val="152CC2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mass</a:t>
                </a:r>
                <a:r>
                  <a:rPr lang="en-US" sz="2000" dirty="0"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dirty="0"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dirty="0">
                    <a:solidFill>
                      <a:srgbClr val="152CC2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radius</a:t>
                </a:r>
                <a:r>
                  <a:rPr lang="en-US" sz="2000" dirty="0"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dirty="0"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 rolls down a ramp with some </a:t>
                </a:r>
                <a:r>
                  <a:rPr lang="en-US" sz="2000" dirty="0">
                    <a:solidFill>
                      <a:srgbClr val="152CC2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initial velocity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. Assume it </a:t>
                </a:r>
                <a:r>
                  <a:rPr lang="en-US" sz="2000" dirty="0">
                    <a:solidFill>
                      <a:srgbClr val="152CC2"/>
                    </a:solidFill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rolls without slipping </a:t>
                </a:r>
                <a:r>
                  <a:rPr lang="en-US" sz="2000" dirty="0">
                    <a:latin typeface="Times New Roman" panose="02020603050405020304" pitchFamily="18" charset="0"/>
                    <a:ea typeface="Palatino Linotype" charset="0"/>
                    <a:cs typeface="Times New Roman" panose="02020603050405020304" pitchFamily="18" charset="0"/>
                  </a:rPr>
                  <a:t>(i.e., there is some friction).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94" y="1612900"/>
                <a:ext cx="5826077" cy="1452514"/>
              </a:xfrm>
              <a:prstGeom prst="rect">
                <a:avLst/>
              </a:prstGeom>
              <a:blipFill>
                <a:blip r:embed="rId5"/>
                <a:stretch>
                  <a:fillRect l="-1522" r="-1957" b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73514D4-F49A-404F-8F45-FBC34057AE5F}"/>
              </a:ext>
            </a:extLst>
          </p:cNvPr>
          <p:cNvSpPr txBox="1"/>
          <p:nvPr/>
        </p:nvSpPr>
        <p:spPr>
          <a:xfrm>
            <a:off x="653699" y="4208100"/>
            <a:ext cx="8161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b.) How does 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that 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velocity compare to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a 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block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on a similar but frictionless incline when the block drops the same distance and has the same initial v</a:t>
            </a:r>
            <a:r>
              <a:rPr lang="en-US" sz="2000" baseline="-25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5B33E1-080C-DF46-ADBA-1997836728AB}"/>
              </a:ext>
            </a:extLst>
          </p:cNvPr>
          <p:cNvSpPr txBox="1"/>
          <p:nvPr/>
        </p:nvSpPr>
        <p:spPr>
          <a:xfrm>
            <a:off x="653699" y="3368498"/>
            <a:ext cx="822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a.) How fast 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is it moving 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once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it’s 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dropped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a 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vertical distance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? (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or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this could ask, “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after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the 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ball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had </a:t>
            </a:r>
            <a:r>
              <a:rPr lang="en-US" sz="2000" dirty="0">
                <a:solidFill>
                  <a:srgbClr val="152CC2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traveled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a distance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55DA0C-7910-FD45-AD44-6F72B35FD726}"/>
              </a:ext>
            </a:extLst>
          </p:cNvPr>
          <p:cNvSpPr txBox="1"/>
          <p:nvPr/>
        </p:nvSpPr>
        <p:spPr>
          <a:xfrm>
            <a:off x="8472668" y="6296628"/>
            <a:ext cx="474562" cy="2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8.) </a:t>
            </a:r>
          </a:p>
        </p:txBody>
      </p:sp>
    </p:spTree>
    <p:extLst>
      <p:ext uri="{BB962C8B-B14F-4D97-AF65-F5344CB8AC3E}">
        <p14:creationId xmlns:p14="http://schemas.microsoft.com/office/powerpoint/2010/main" val="375570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385" y="493932"/>
            <a:ext cx="8295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Let’s start with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 the Conservation of Energy equation, with all its terms: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5AAB88-A45C-8046-B380-A5E9519FAC60}"/>
              </a:ext>
            </a:extLst>
          </p:cNvPr>
          <p:cNvGrpSpPr/>
          <p:nvPr/>
        </p:nvGrpSpPr>
        <p:grpSpPr>
          <a:xfrm>
            <a:off x="6692636" y="847437"/>
            <a:ext cx="2197180" cy="1278162"/>
            <a:chOff x="5979159" y="1294350"/>
            <a:chExt cx="3020385" cy="1757044"/>
          </a:xfrm>
        </p:grpSpPr>
        <p:grpSp>
          <p:nvGrpSpPr>
            <p:cNvPr id="4" name="Group 11"/>
            <p:cNvGrpSpPr>
              <a:grpSpLocks noChangeAspect="1"/>
            </p:cNvGrpSpPr>
            <p:nvPr/>
          </p:nvGrpSpPr>
          <p:grpSpPr bwMode="auto">
            <a:xfrm>
              <a:off x="5979159" y="1294350"/>
              <a:ext cx="3020385" cy="1435100"/>
              <a:chOff x="1248" y="2016"/>
              <a:chExt cx="4344" cy="2064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 rot="-1821284">
                <a:off x="1248" y="2832"/>
                <a:ext cx="4344" cy="128"/>
              </a:xfrm>
              <a:prstGeom prst="rect">
                <a:avLst/>
              </a:prstGeom>
              <a:solidFill>
                <a:srgbClr val="FF1C4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marL="37931725" indent="-37474525"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" name="Line 3"/>
              <p:cNvSpPr>
                <a:spLocks noChangeShapeType="1"/>
              </p:cNvSpPr>
              <p:nvPr/>
            </p:nvSpPr>
            <p:spPr bwMode="auto">
              <a:xfrm>
                <a:off x="1712" y="4072"/>
                <a:ext cx="315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272" cy="280"/>
              </a:xfrm>
              <a:prstGeom prst="ellipse">
                <a:avLst/>
              </a:prstGeom>
              <a:solidFill>
                <a:schemeClr val="accent1">
                  <a:alpha val="49803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marL="37931725" indent="-37474525"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" name="Arc 7"/>
              <p:cNvSpPr>
                <a:spLocks/>
              </p:cNvSpPr>
              <p:nvPr/>
            </p:nvSpPr>
            <p:spPr bwMode="auto">
              <a:xfrm>
                <a:off x="1968" y="3840"/>
                <a:ext cx="240" cy="240"/>
              </a:xfrm>
              <a:custGeom>
                <a:avLst/>
                <a:gdLst>
                  <a:gd name="T0" fmla="*/ 0 w 21600"/>
                  <a:gd name="T1" fmla="*/ 0 h 21600"/>
                  <a:gd name="T2" fmla="*/ 240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marL="37931725" indent="-37474525"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aphicFrame>
            <p:nvGraphicFramePr>
              <p:cNvPr id="9" name="Object 3"/>
              <p:cNvGraphicFramePr>
                <a:graphicFrameLocks noChangeAspect="1"/>
              </p:cNvGraphicFramePr>
              <p:nvPr/>
            </p:nvGraphicFramePr>
            <p:xfrm>
              <a:off x="2208" y="3696"/>
              <a:ext cx="211" cy="2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69" name="Equation" r:id="rId3" imgW="127000" imgH="177800" progId="Equation.DSMT4">
                      <p:embed/>
                    </p:oleObj>
                  </mc:Choice>
                  <mc:Fallback>
                    <p:oleObj name="Equation" r:id="rId3" imgW="127000" imgH="177800" progId="Equation.DSMT4">
                      <p:embed/>
                      <p:pic>
                        <p:nvPicPr>
                          <p:cNvPr id="9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8" y="3696"/>
                            <a:ext cx="211" cy="2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" name="TextBox 13"/>
            <p:cNvSpPr txBox="1"/>
            <p:nvPr/>
          </p:nvSpPr>
          <p:spPr>
            <a:xfrm>
              <a:off x="7371335" y="2743617"/>
              <a:ext cx="1409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alatino Linotype" charset="0"/>
                  <a:ea typeface="Palatino Linotype" charset="0"/>
                  <a:cs typeface="Palatino Linotype" charset="0"/>
                </a:rPr>
                <a:t>h=0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8069146" y="1404392"/>
              <a:ext cx="0" cy="12765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069146" y="1955699"/>
              <a:ext cx="5943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Palatino Linotype" charset="0"/>
                  <a:ea typeface="Palatino Linotype" charset="0"/>
                  <a:cs typeface="Palatino Linotype" charset="0"/>
                </a:rPr>
                <a:t>h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6386" y="3247668"/>
            <a:ext cx="8295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Canceling the </a:t>
            </a:r>
            <a:r>
              <a:rPr lang="en-US" sz="2000" dirty="0">
                <a:latin typeface="+mj-lt"/>
                <a:ea typeface="Palatino Linotype" charset="0"/>
                <a:cs typeface="Palatino Linotype" charset="0"/>
              </a:rPr>
              <a:t>M and R terms leaves us with: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CBBDB65-19CE-6A4A-8CA4-23A6350A7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298060"/>
              </p:ext>
            </p:extLst>
          </p:nvPr>
        </p:nvGraphicFramePr>
        <p:xfrm>
          <a:off x="306388" y="1135063"/>
          <a:ext cx="7297737" cy="191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r:id="rId5" imgW="4699000" imgH="1231900" progId="Equation.DSMT4">
                  <p:embed/>
                </p:oleObj>
              </mc:Choice>
              <mc:Fallback>
                <p:oleObj r:id="rId5" imgW="4699000" imgH="123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388" y="1135063"/>
                        <a:ext cx="7297737" cy="191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5F71B6A-A6CB-7D4D-9E8B-12D212696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654427"/>
              </p:ext>
            </p:extLst>
          </p:nvPr>
        </p:nvGraphicFramePr>
        <p:xfrm>
          <a:off x="2403475" y="3973513"/>
          <a:ext cx="3684588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r:id="rId7" imgW="2273300" imgH="1333500" progId="Equation.DSMT4">
                  <p:embed/>
                </p:oleObj>
              </mc:Choice>
              <mc:Fallback>
                <p:oleObj r:id="rId7" imgW="2273300" imgH="13335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BBDB65-19CE-6A4A-8CA4-23A6350A7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03475" y="3973513"/>
                        <a:ext cx="3684588" cy="215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DC0EC3E-FBBE-3648-831D-1AB0B7A99480}"/>
              </a:ext>
            </a:extLst>
          </p:cNvPr>
          <p:cNvSpPr txBox="1"/>
          <p:nvPr/>
        </p:nvSpPr>
        <p:spPr>
          <a:xfrm>
            <a:off x="8472668" y="6296628"/>
            <a:ext cx="474562" cy="28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9.) </a:t>
            </a:r>
          </a:p>
        </p:txBody>
      </p:sp>
    </p:spTree>
    <p:extLst>
      <p:ext uri="{BB962C8B-B14F-4D97-AF65-F5344CB8AC3E}">
        <p14:creationId xmlns:p14="http://schemas.microsoft.com/office/powerpoint/2010/main" val="15747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35150</TotalTime>
  <Words>1875</Words>
  <Application>Microsoft Macintosh PowerPoint</Application>
  <PresentationFormat>On-screen Show (4:3)</PresentationFormat>
  <Paragraphs>127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Apple Chancery</vt:lpstr>
      <vt:lpstr>Arial</vt:lpstr>
      <vt:lpstr>Calibri</vt:lpstr>
      <vt:lpstr>Cambria Math</vt:lpstr>
      <vt:lpstr>Gill Sans</vt:lpstr>
      <vt:lpstr>Lucida Grande</vt:lpstr>
      <vt:lpstr>Palatino Linotype</vt:lpstr>
      <vt:lpstr>Times New Roman</vt:lpstr>
      <vt:lpstr>Office Theme</vt:lpstr>
      <vt:lpstr>Equation</vt:lpstr>
      <vt:lpstr>Equation.DSMT4</vt:lpstr>
      <vt:lpstr>General announcements</vt:lpstr>
      <vt:lpstr>Revisiting the Atwood machine problem</vt:lpstr>
      <vt:lpstr>What does this tell us?</vt:lpstr>
      <vt:lpstr>Rotational KE</vt:lpstr>
      <vt:lpstr>Conservation of Energy</vt:lpstr>
      <vt:lpstr>PowerPoint Presentation</vt:lpstr>
      <vt:lpstr>Quick moment of inertia question</vt:lpstr>
      <vt:lpstr>Ball rolling down ramp –  now with energy!</vt:lpstr>
      <vt:lpstr>PowerPoint Presentation</vt:lpstr>
      <vt:lpstr>PowerPoint Presentation</vt:lpstr>
      <vt:lpstr>Block sliding down ramp</vt:lpstr>
      <vt:lpstr>PowerPoint Presentation</vt:lpstr>
      <vt:lpstr>PowerPoint Presentation</vt:lpstr>
      <vt:lpstr>Problem 8.52: dropping bucket</vt:lpstr>
      <vt:lpstr>Bucket problem</vt:lpstr>
      <vt:lpstr>Bucket problem (con’t.)</vt:lpstr>
      <vt:lpstr>Swinging beam…now with energy!</vt:lpstr>
      <vt:lpstr>PowerPoint Presentation</vt:lpstr>
      <vt:lpstr>PowerPoint Presentation</vt:lpstr>
    </vt:vector>
  </TitlesOfParts>
  <Company>Polytechnic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Fletcher</dc:creator>
  <cp:lastModifiedBy>Microsoft Office User</cp:lastModifiedBy>
  <cp:revision>728</cp:revision>
  <cp:lastPrinted>2020-11-21T17:24:40Z</cp:lastPrinted>
  <dcterms:created xsi:type="dcterms:W3CDTF">2017-08-16T17:34:12Z</dcterms:created>
  <dcterms:modified xsi:type="dcterms:W3CDTF">2020-11-21T17:51:13Z</dcterms:modified>
</cp:coreProperties>
</file>